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80" r:id="rId6"/>
    <p:sldId id="263" r:id="rId7"/>
    <p:sldId id="269" r:id="rId8"/>
    <p:sldId id="291" r:id="rId9"/>
    <p:sldId id="294" r:id="rId10"/>
    <p:sldId id="292" r:id="rId11"/>
    <p:sldId id="264" r:id="rId12"/>
    <p:sldId id="279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7" r:id="rId24"/>
    <p:sldId id="268" r:id="rId25"/>
    <p:sldId id="281" r:id="rId26"/>
    <p:sldId id="285" r:id="rId27"/>
    <p:sldId id="282" r:id="rId28"/>
    <p:sldId id="283" r:id="rId29"/>
    <p:sldId id="287" r:id="rId30"/>
    <p:sldId id="288" r:id="rId31"/>
    <p:sldId id="289" r:id="rId32"/>
    <p:sldId id="296" r:id="rId33"/>
    <p:sldId id="293" r:id="rId34"/>
    <p:sldId id="297" r:id="rId35"/>
    <p:sldId id="295" r:id="rId36"/>
    <p:sldId id="286" r:id="rId37"/>
    <p:sldId id="26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 autoAdjust="0"/>
    <p:restoredTop sz="86395"/>
  </p:normalViewPr>
  <p:slideViewPr>
    <p:cSldViewPr snapToGrid="0" showGuides="1">
      <p:cViewPr varScale="1">
        <p:scale>
          <a:sx n="95" d="100"/>
          <a:sy n="95" d="100"/>
        </p:scale>
        <p:origin x="130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BE02F-F8BF-44C5-8CF5-1795AF77F73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1910D0-A4F9-4EFB-8DAF-276D52873D0C}">
      <dgm:prSet/>
      <dgm:spPr/>
      <dgm:t>
        <a:bodyPr/>
        <a:lstStyle/>
        <a:p>
          <a:r>
            <a:rPr lang="de-CH" dirty="0"/>
            <a:t>This </a:t>
          </a:r>
          <a:r>
            <a:rPr lang="de-CH" dirty="0" err="1"/>
            <a:t>is</a:t>
          </a:r>
          <a:r>
            <a:rPr lang="de-CH" dirty="0"/>
            <a:t> </a:t>
          </a:r>
          <a:r>
            <a:rPr lang="de-CH" dirty="0" err="1"/>
            <a:t>my</a:t>
          </a:r>
          <a:r>
            <a:rPr lang="de-CH" dirty="0"/>
            <a:t> </a:t>
          </a:r>
          <a:r>
            <a:rPr lang="de-CH" dirty="0" err="1"/>
            <a:t>obstetric</a:t>
          </a:r>
          <a:r>
            <a:rPr lang="de-CH" dirty="0"/>
            <a:t> </a:t>
          </a:r>
          <a:r>
            <a:rPr lang="de-CH" dirty="0" err="1"/>
            <a:t>anesthetist’s</a:t>
          </a:r>
          <a:r>
            <a:rPr lang="de-CH" dirty="0"/>
            <a:t> </a:t>
          </a:r>
          <a:r>
            <a:rPr lang="de-CH" dirty="0" err="1"/>
            <a:t>viewpoint</a:t>
          </a:r>
          <a:endParaRPr lang="en-US" dirty="0"/>
        </a:p>
      </dgm:t>
    </dgm:pt>
    <dgm:pt modelId="{16E5E966-6F15-4B05-9C74-06DEF5E58D74}" type="parTrans" cxnId="{FF5A6D16-2D90-416F-93F5-9C38916AC406}">
      <dgm:prSet/>
      <dgm:spPr/>
      <dgm:t>
        <a:bodyPr/>
        <a:lstStyle/>
        <a:p>
          <a:endParaRPr lang="en-US"/>
        </a:p>
      </dgm:t>
    </dgm:pt>
    <dgm:pt modelId="{00312649-4021-4728-8560-B60043FA94C0}" type="sibTrans" cxnId="{FF5A6D16-2D90-416F-93F5-9C38916AC406}">
      <dgm:prSet/>
      <dgm:spPr/>
      <dgm:t>
        <a:bodyPr/>
        <a:lstStyle/>
        <a:p>
          <a:endParaRPr lang="en-US"/>
        </a:p>
      </dgm:t>
    </dgm:pt>
    <dgm:pt modelId="{B6DEA304-4651-406D-8C8C-DE96D242231F}">
      <dgm:prSet/>
      <dgm:spPr/>
      <dgm:t>
        <a:bodyPr/>
        <a:lstStyle/>
        <a:p>
          <a:r>
            <a:rPr lang="de-CH" dirty="0"/>
            <a:t>Personal </a:t>
          </a:r>
          <a:r>
            <a:rPr lang="de-CH" dirty="0" err="1"/>
            <a:t>experience</a:t>
          </a:r>
          <a:r>
            <a:rPr lang="de-CH" dirty="0"/>
            <a:t> </a:t>
          </a:r>
          <a:r>
            <a:rPr lang="de-CH" dirty="0" err="1"/>
            <a:t>with</a:t>
          </a:r>
          <a:r>
            <a:rPr lang="de-CH" dirty="0"/>
            <a:t> ECMO in </a:t>
          </a:r>
          <a:r>
            <a:rPr lang="de-CH" dirty="0" err="1"/>
            <a:t>parturients</a:t>
          </a:r>
          <a:r>
            <a:rPr lang="de-CH" dirty="0"/>
            <a:t>: N=3</a:t>
          </a:r>
          <a:endParaRPr lang="en-US" dirty="0"/>
        </a:p>
      </dgm:t>
    </dgm:pt>
    <dgm:pt modelId="{1EBC29F4-6FFC-402F-A7DC-B444929ECE89}" type="parTrans" cxnId="{24A0954E-EE1D-4335-96D3-BE0894504300}">
      <dgm:prSet/>
      <dgm:spPr/>
      <dgm:t>
        <a:bodyPr/>
        <a:lstStyle/>
        <a:p>
          <a:endParaRPr lang="en-US"/>
        </a:p>
      </dgm:t>
    </dgm:pt>
    <dgm:pt modelId="{9B546176-7CDC-4355-826F-8F87E3053F75}" type="sibTrans" cxnId="{24A0954E-EE1D-4335-96D3-BE0894504300}">
      <dgm:prSet/>
      <dgm:spPr/>
      <dgm:t>
        <a:bodyPr/>
        <a:lstStyle/>
        <a:p>
          <a:endParaRPr lang="en-US"/>
        </a:p>
      </dgm:t>
    </dgm:pt>
    <dgm:pt modelId="{4B0E9EC3-8182-4E3A-A971-F00EFCFD6C5E}">
      <dgm:prSet/>
      <dgm:spPr/>
      <dgm:t>
        <a:bodyPr/>
        <a:lstStyle/>
        <a:p>
          <a:r>
            <a:rPr lang="de-CH"/>
            <a:t>The survival rate of parturent ECMO patients i have treated: N=0</a:t>
          </a:r>
          <a:endParaRPr lang="en-US"/>
        </a:p>
      </dgm:t>
    </dgm:pt>
    <dgm:pt modelId="{FEA7A867-9236-4869-9C55-BF305FC9D195}" type="parTrans" cxnId="{B2F96E59-860A-4F98-9938-787D03BCDF16}">
      <dgm:prSet/>
      <dgm:spPr/>
      <dgm:t>
        <a:bodyPr/>
        <a:lstStyle/>
        <a:p>
          <a:endParaRPr lang="en-US"/>
        </a:p>
      </dgm:t>
    </dgm:pt>
    <dgm:pt modelId="{D6999D1A-F778-4F61-A82A-5B1A6DBF6029}" type="sibTrans" cxnId="{B2F96E59-860A-4F98-9938-787D03BCDF16}">
      <dgm:prSet/>
      <dgm:spPr/>
      <dgm:t>
        <a:bodyPr/>
        <a:lstStyle/>
        <a:p>
          <a:endParaRPr lang="en-US"/>
        </a:p>
      </dgm:t>
    </dgm:pt>
    <dgm:pt modelId="{F5289B77-7D7C-43E3-90DA-8DD891A3848F}">
      <dgm:prSet/>
      <dgm:spPr/>
      <dgm:t>
        <a:bodyPr/>
        <a:lstStyle/>
        <a:p>
          <a:r>
            <a:rPr lang="de-CH" dirty="0" err="1"/>
            <a:t>Nonentheless</a:t>
          </a:r>
          <a:r>
            <a:rPr lang="de-CH" dirty="0"/>
            <a:t> I </a:t>
          </a:r>
          <a:r>
            <a:rPr lang="de-CH" dirty="0" err="1"/>
            <a:t>would</a:t>
          </a:r>
          <a:r>
            <a:rPr lang="de-CH" dirty="0"/>
            <a:t> </a:t>
          </a:r>
          <a:r>
            <a:rPr lang="de-CH" dirty="0" err="1"/>
            <a:t>again</a:t>
          </a:r>
          <a:r>
            <a:rPr lang="de-CH" dirty="0"/>
            <a:t> </a:t>
          </a:r>
          <a:r>
            <a:rPr lang="de-CH" dirty="0" err="1"/>
            <a:t>place</a:t>
          </a:r>
          <a:r>
            <a:rPr lang="de-CH" dirty="0"/>
            <a:t> an ECMO in a </a:t>
          </a:r>
          <a:r>
            <a:rPr lang="de-CH" dirty="0" err="1"/>
            <a:t>parturient</a:t>
          </a:r>
          <a:r>
            <a:rPr lang="de-CH" dirty="0"/>
            <a:t> </a:t>
          </a:r>
          <a:r>
            <a:rPr lang="de-CH" dirty="0" err="1"/>
            <a:t>patient</a:t>
          </a:r>
          <a:endParaRPr lang="en-US" dirty="0"/>
        </a:p>
      </dgm:t>
    </dgm:pt>
    <dgm:pt modelId="{54818E07-871B-4618-8A72-DCD9E3F5588B}" type="parTrans" cxnId="{799C895B-2A61-4276-8354-5C495C11B09C}">
      <dgm:prSet/>
      <dgm:spPr/>
      <dgm:t>
        <a:bodyPr/>
        <a:lstStyle/>
        <a:p>
          <a:endParaRPr lang="en-US"/>
        </a:p>
      </dgm:t>
    </dgm:pt>
    <dgm:pt modelId="{5603443F-86CD-431C-A584-D22A55CD7990}" type="sibTrans" cxnId="{799C895B-2A61-4276-8354-5C495C11B09C}">
      <dgm:prSet/>
      <dgm:spPr/>
      <dgm:t>
        <a:bodyPr/>
        <a:lstStyle/>
        <a:p>
          <a:endParaRPr lang="en-US"/>
        </a:p>
      </dgm:t>
    </dgm:pt>
    <dgm:pt modelId="{1FCAC4AD-B6B1-406C-B045-44B2E3469AD5}" type="pres">
      <dgm:prSet presAssocID="{2CCBE02F-F8BF-44C5-8CF5-1795AF77F737}" presName="vert0" presStyleCnt="0">
        <dgm:presLayoutVars>
          <dgm:dir/>
          <dgm:animOne val="branch"/>
          <dgm:animLvl val="lvl"/>
        </dgm:presLayoutVars>
      </dgm:prSet>
      <dgm:spPr/>
    </dgm:pt>
    <dgm:pt modelId="{080FA152-7CA9-4578-B902-3693FC89523B}" type="pres">
      <dgm:prSet presAssocID="{FE1910D0-A4F9-4EFB-8DAF-276D52873D0C}" presName="thickLine" presStyleLbl="alignNode1" presStyleIdx="0" presStyleCnt="4"/>
      <dgm:spPr/>
    </dgm:pt>
    <dgm:pt modelId="{D03D8150-8697-4874-896A-A75C4402B845}" type="pres">
      <dgm:prSet presAssocID="{FE1910D0-A4F9-4EFB-8DAF-276D52873D0C}" presName="horz1" presStyleCnt="0"/>
      <dgm:spPr/>
    </dgm:pt>
    <dgm:pt modelId="{39A47E67-B6E9-4383-8B0E-2D3AAE26680C}" type="pres">
      <dgm:prSet presAssocID="{FE1910D0-A4F9-4EFB-8DAF-276D52873D0C}" presName="tx1" presStyleLbl="revTx" presStyleIdx="0" presStyleCnt="4"/>
      <dgm:spPr/>
    </dgm:pt>
    <dgm:pt modelId="{5EDA6CAC-2909-4BEE-9763-273E04C5BA78}" type="pres">
      <dgm:prSet presAssocID="{FE1910D0-A4F9-4EFB-8DAF-276D52873D0C}" presName="vert1" presStyleCnt="0"/>
      <dgm:spPr/>
    </dgm:pt>
    <dgm:pt modelId="{2D9990AE-0C9E-44B3-AD5B-592F4951CD4E}" type="pres">
      <dgm:prSet presAssocID="{B6DEA304-4651-406D-8C8C-DE96D242231F}" presName="thickLine" presStyleLbl="alignNode1" presStyleIdx="1" presStyleCnt="4"/>
      <dgm:spPr/>
    </dgm:pt>
    <dgm:pt modelId="{142AE6F9-ED0E-4F50-B457-DC631F6A6E23}" type="pres">
      <dgm:prSet presAssocID="{B6DEA304-4651-406D-8C8C-DE96D242231F}" presName="horz1" presStyleCnt="0"/>
      <dgm:spPr/>
    </dgm:pt>
    <dgm:pt modelId="{7D450889-CD08-45FE-BB58-A2B1525E7101}" type="pres">
      <dgm:prSet presAssocID="{B6DEA304-4651-406D-8C8C-DE96D242231F}" presName="tx1" presStyleLbl="revTx" presStyleIdx="1" presStyleCnt="4"/>
      <dgm:spPr/>
    </dgm:pt>
    <dgm:pt modelId="{BE9FE928-A8F5-41FF-8779-E3253F2867A4}" type="pres">
      <dgm:prSet presAssocID="{B6DEA304-4651-406D-8C8C-DE96D242231F}" presName="vert1" presStyleCnt="0"/>
      <dgm:spPr/>
    </dgm:pt>
    <dgm:pt modelId="{6056FC1E-F65A-4348-A958-7310B1B1DE4B}" type="pres">
      <dgm:prSet presAssocID="{4B0E9EC3-8182-4E3A-A971-F00EFCFD6C5E}" presName="thickLine" presStyleLbl="alignNode1" presStyleIdx="2" presStyleCnt="4"/>
      <dgm:spPr/>
    </dgm:pt>
    <dgm:pt modelId="{32A8BA30-E235-4AF9-AE2E-D2378AAB7731}" type="pres">
      <dgm:prSet presAssocID="{4B0E9EC3-8182-4E3A-A971-F00EFCFD6C5E}" presName="horz1" presStyleCnt="0"/>
      <dgm:spPr/>
    </dgm:pt>
    <dgm:pt modelId="{AA0A47CE-48BD-4A30-B8A6-C134586F41BD}" type="pres">
      <dgm:prSet presAssocID="{4B0E9EC3-8182-4E3A-A971-F00EFCFD6C5E}" presName="tx1" presStyleLbl="revTx" presStyleIdx="2" presStyleCnt="4"/>
      <dgm:spPr/>
    </dgm:pt>
    <dgm:pt modelId="{A631284E-6AA1-437A-8E34-90E70E578D40}" type="pres">
      <dgm:prSet presAssocID="{4B0E9EC3-8182-4E3A-A971-F00EFCFD6C5E}" presName="vert1" presStyleCnt="0"/>
      <dgm:spPr/>
    </dgm:pt>
    <dgm:pt modelId="{B05E9A22-39B6-4D67-873E-2D29EE91FB30}" type="pres">
      <dgm:prSet presAssocID="{F5289B77-7D7C-43E3-90DA-8DD891A3848F}" presName="thickLine" presStyleLbl="alignNode1" presStyleIdx="3" presStyleCnt="4"/>
      <dgm:spPr/>
    </dgm:pt>
    <dgm:pt modelId="{5DC46327-F889-401B-87A8-BCA1E804054A}" type="pres">
      <dgm:prSet presAssocID="{F5289B77-7D7C-43E3-90DA-8DD891A3848F}" presName="horz1" presStyleCnt="0"/>
      <dgm:spPr/>
    </dgm:pt>
    <dgm:pt modelId="{C89FB2C4-5823-4EBE-83EA-369E9713CFA3}" type="pres">
      <dgm:prSet presAssocID="{F5289B77-7D7C-43E3-90DA-8DD891A3848F}" presName="tx1" presStyleLbl="revTx" presStyleIdx="3" presStyleCnt="4"/>
      <dgm:spPr/>
    </dgm:pt>
    <dgm:pt modelId="{AD0A63AE-0B45-4038-98BC-501FB12BE497}" type="pres">
      <dgm:prSet presAssocID="{F5289B77-7D7C-43E3-90DA-8DD891A3848F}" presName="vert1" presStyleCnt="0"/>
      <dgm:spPr/>
    </dgm:pt>
  </dgm:ptLst>
  <dgm:cxnLst>
    <dgm:cxn modelId="{FF5A6D16-2D90-416F-93F5-9C38916AC406}" srcId="{2CCBE02F-F8BF-44C5-8CF5-1795AF77F737}" destId="{FE1910D0-A4F9-4EFB-8DAF-276D52873D0C}" srcOrd="0" destOrd="0" parTransId="{16E5E966-6F15-4B05-9C74-06DEF5E58D74}" sibTransId="{00312649-4021-4728-8560-B60043FA94C0}"/>
    <dgm:cxn modelId="{B8FC7F3A-9806-46BD-8A0A-F05FECFBB289}" type="presOf" srcId="{B6DEA304-4651-406D-8C8C-DE96D242231F}" destId="{7D450889-CD08-45FE-BB58-A2B1525E7101}" srcOrd="0" destOrd="0" presId="urn:microsoft.com/office/officeart/2008/layout/LinedList"/>
    <dgm:cxn modelId="{799C895B-2A61-4276-8354-5C495C11B09C}" srcId="{2CCBE02F-F8BF-44C5-8CF5-1795AF77F737}" destId="{F5289B77-7D7C-43E3-90DA-8DD891A3848F}" srcOrd="3" destOrd="0" parTransId="{54818E07-871B-4618-8A72-DCD9E3F5588B}" sibTransId="{5603443F-86CD-431C-A584-D22A55CD7990}"/>
    <dgm:cxn modelId="{8941DE47-69CD-4BA4-B0DD-67128B0628D9}" type="presOf" srcId="{4B0E9EC3-8182-4E3A-A971-F00EFCFD6C5E}" destId="{AA0A47CE-48BD-4A30-B8A6-C134586F41BD}" srcOrd="0" destOrd="0" presId="urn:microsoft.com/office/officeart/2008/layout/LinedList"/>
    <dgm:cxn modelId="{F702014A-B214-4771-8643-E5CBAE54361B}" type="presOf" srcId="{FE1910D0-A4F9-4EFB-8DAF-276D52873D0C}" destId="{39A47E67-B6E9-4383-8B0E-2D3AAE26680C}" srcOrd="0" destOrd="0" presId="urn:microsoft.com/office/officeart/2008/layout/LinedList"/>
    <dgm:cxn modelId="{24A0954E-EE1D-4335-96D3-BE0894504300}" srcId="{2CCBE02F-F8BF-44C5-8CF5-1795AF77F737}" destId="{B6DEA304-4651-406D-8C8C-DE96D242231F}" srcOrd="1" destOrd="0" parTransId="{1EBC29F4-6FFC-402F-A7DC-B444929ECE89}" sibTransId="{9B546176-7CDC-4355-826F-8F87E3053F75}"/>
    <dgm:cxn modelId="{B2F96E59-860A-4F98-9938-787D03BCDF16}" srcId="{2CCBE02F-F8BF-44C5-8CF5-1795AF77F737}" destId="{4B0E9EC3-8182-4E3A-A971-F00EFCFD6C5E}" srcOrd="2" destOrd="0" parTransId="{FEA7A867-9236-4869-9C55-BF305FC9D195}" sibTransId="{D6999D1A-F778-4F61-A82A-5B1A6DBF6029}"/>
    <dgm:cxn modelId="{EEBB72B9-56D0-4A22-8069-9A4041EB6EFF}" type="presOf" srcId="{F5289B77-7D7C-43E3-90DA-8DD891A3848F}" destId="{C89FB2C4-5823-4EBE-83EA-369E9713CFA3}" srcOrd="0" destOrd="0" presId="urn:microsoft.com/office/officeart/2008/layout/LinedList"/>
    <dgm:cxn modelId="{34BCD0FE-EEE3-4D1E-9DD4-3CFFBC758E1E}" type="presOf" srcId="{2CCBE02F-F8BF-44C5-8CF5-1795AF77F737}" destId="{1FCAC4AD-B6B1-406C-B045-44B2E3469AD5}" srcOrd="0" destOrd="0" presId="urn:microsoft.com/office/officeart/2008/layout/LinedList"/>
    <dgm:cxn modelId="{52301635-C58F-4BD9-B104-AA0634EDCB2C}" type="presParOf" srcId="{1FCAC4AD-B6B1-406C-B045-44B2E3469AD5}" destId="{080FA152-7CA9-4578-B902-3693FC89523B}" srcOrd="0" destOrd="0" presId="urn:microsoft.com/office/officeart/2008/layout/LinedList"/>
    <dgm:cxn modelId="{9DBD99F0-2285-450F-9FA6-E15E05EAE773}" type="presParOf" srcId="{1FCAC4AD-B6B1-406C-B045-44B2E3469AD5}" destId="{D03D8150-8697-4874-896A-A75C4402B845}" srcOrd="1" destOrd="0" presId="urn:microsoft.com/office/officeart/2008/layout/LinedList"/>
    <dgm:cxn modelId="{055307F7-E90E-429D-95CA-35327838C19E}" type="presParOf" srcId="{D03D8150-8697-4874-896A-A75C4402B845}" destId="{39A47E67-B6E9-4383-8B0E-2D3AAE26680C}" srcOrd="0" destOrd="0" presId="urn:microsoft.com/office/officeart/2008/layout/LinedList"/>
    <dgm:cxn modelId="{3CE2468C-547C-49D2-9F77-BE2277D496E1}" type="presParOf" srcId="{D03D8150-8697-4874-896A-A75C4402B845}" destId="{5EDA6CAC-2909-4BEE-9763-273E04C5BA78}" srcOrd="1" destOrd="0" presId="urn:microsoft.com/office/officeart/2008/layout/LinedList"/>
    <dgm:cxn modelId="{5B7C8A5F-06ED-4C05-86E3-86DCB5A67B24}" type="presParOf" srcId="{1FCAC4AD-B6B1-406C-B045-44B2E3469AD5}" destId="{2D9990AE-0C9E-44B3-AD5B-592F4951CD4E}" srcOrd="2" destOrd="0" presId="urn:microsoft.com/office/officeart/2008/layout/LinedList"/>
    <dgm:cxn modelId="{CBEB3ED4-623A-45AA-8F3A-CFAB4BF1EC20}" type="presParOf" srcId="{1FCAC4AD-B6B1-406C-B045-44B2E3469AD5}" destId="{142AE6F9-ED0E-4F50-B457-DC631F6A6E23}" srcOrd="3" destOrd="0" presId="urn:microsoft.com/office/officeart/2008/layout/LinedList"/>
    <dgm:cxn modelId="{263DD731-330A-4105-9A3F-10008EE0622B}" type="presParOf" srcId="{142AE6F9-ED0E-4F50-B457-DC631F6A6E23}" destId="{7D450889-CD08-45FE-BB58-A2B1525E7101}" srcOrd="0" destOrd="0" presId="urn:microsoft.com/office/officeart/2008/layout/LinedList"/>
    <dgm:cxn modelId="{66678D10-880B-4FBA-B1FE-61B510D84C82}" type="presParOf" srcId="{142AE6F9-ED0E-4F50-B457-DC631F6A6E23}" destId="{BE9FE928-A8F5-41FF-8779-E3253F2867A4}" srcOrd="1" destOrd="0" presId="urn:microsoft.com/office/officeart/2008/layout/LinedList"/>
    <dgm:cxn modelId="{2837DD2D-0DA3-4DD4-8F17-F43FA380EE4E}" type="presParOf" srcId="{1FCAC4AD-B6B1-406C-B045-44B2E3469AD5}" destId="{6056FC1E-F65A-4348-A958-7310B1B1DE4B}" srcOrd="4" destOrd="0" presId="urn:microsoft.com/office/officeart/2008/layout/LinedList"/>
    <dgm:cxn modelId="{AC3CE74E-D08E-4C91-8FA1-0E002DD8E674}" type="presParOf" srcId="{1FCAC4AD-B6B1-406C-B045-44B2E3469AD5}" destId="{32A8BA30-E235-4AF9-AE2E-D2378AAB7731}" srcOrd="5" destOrd="0" presId="urn:microsoft.com/office/officeart/2008/layout/LinedList"/>
    <dgm:cxn modelId="{DE12FDAA-081E-49CD-A0EB-42A3C3FC5727}" type="presParOf" srcId="{32A8BA30-E235-4AF9-AE2E-D2378AAB7731}" destId="{AA0A47CE-48BD-4A30-B8A6-C134586F41BD}" srcOrd="0" destOrd="0" presId="urn:microsoft.com/office/officeart/2008/layout/LinedList"/>
    <dgm:cxn modelId="{D652D5B5-13BC-4FC5-A528-15DDECF7A14B}" type="presParOf" srcId="{32A8BA30-E235-4AF9-AE2E-D2378AAB7731}" destId="{A631284E-6AA1-437A-8E34-90E70E578D40}" srcOrd="1" destOrd="0" presId="urn:microsoft.com/office/officeart/2008/layout/LinedList"/>
    <dgm:cxn modelId="{43576ED8-8B1D-4F10-97CD-ACDEB241466A}" type="presParOf" srcId="{1FCAC4AD-B6B1-406C-B045-44B2E3469AD5}" destId="{B05E9A22-39B6-4D67-873E-2D29EE91FB30}" srcOrd="6" destOrd="0" presId="urn:microsoft.com/office/officeart/2008/layout/LinedList"/>
    <dgm:cxn modelId="{1130F8EA-66E3-4C21-B05C-D8053FDE3DC6}" type="presParOf" srcId="{1FCAC4AD-B6B1-406C-B045-44B2E3469AD5}" destId="{5DC46327-F889-401B-87A8-BCA1E804054A}" srcOrd="7" destOrd="0" presId="urn:microsoft.com/office/officeart/2008/layout/LinedList"/>
    <dgm:cxn modelId="{AF5116DC-9CA5-46E8-9407-7552A55666B6}" type="presParOf" srcId="{5DC46327-F889-401B-87A8-BCA1E804054A}" destId="{C89FB2C4-5823-4EBE-83EA-369E9713CFA3}" srcOrd="0" destOrd="0" presId="urn:microsoft.com/office/officeart/2008/layout/LinedList"/>
    <dgm:cxn modelId="{BA07684C-CC90-42F9-ADFC-717D151948C4}" type="presParOf" srcId="{5DC46327-F889-401B-87A8-BCA1E804054A}" destId="{AD0A63AE-0B45-4038-98BC-501FB12BE4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44FF1-F3BD-412D-AE89-F1BCD7DD5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46625-6DB9-4A59-A8A9-DE66B12CC9A7}">
      <dgm:prSet/>
      <dgm:spPr/>
      <dgm:t>
        <a:bodyPr/>
        <a:lstStyle/>
        <a:p>
          <a:r>
            <a:rPr lang="de-CH"/>
            <a:t>H1N1</a:t>
          </a:r>
          <a:endParaRPr lang="en-US"/>
        </a:p>
      </dgm:t>
    </dgm:pt>
    <dgm:pt modelId="{1E128067-570B-414B-9F08-957A36145D34}" type="parTrans" cxnId="{C4A8C1ED-7EDF-4DBE-8F60-D8E1BD92B5C8}">
      <dgm:prSet/>
      <dgm:spPr/>
      <dgm:t>
        <a:bodyPr/>
        <a:lstStyle/>
        <a:p>
          <a:endParaRPr lang="en-US"/>
        </a:p>
      </dgm:t>
    </dgm:pt>
    <dgm:pt modelId="{DBDDA4AC-012B-4254-A43F-8392CE21F604}" type="sibTrans" cxnId="{C4A8C1ED-7EDF-4DBE-8F60-D8E1BD92B5C8}">
      <dgm:prSet/>
      <dgm:spPr/>
      <dgm:t>
        <a:bodyPr/>
        <a:lstStyle/>
        <a:p>
          <a:endParaRPr lang="en-US"/>
        </a:p>
      </dgm:t>
    </dgm:pt>
    <dgm:pt modelId="{44A652BF-8BF3-42CD-B968-56B823310CDA}">
      <dgm:prSet/>
      <dgm:spPr/>
      <dgm:t>
        <a:bodyPr/>
        <a:lstStyle/>
        <a:p>
          <a:r>
            <a:rPr lang="de-CH"/>
            <a:t>SARS/MERS</a:t>
          </a:r>
          <a:endParaRPr lang="en-US"/>
        </a:p>
      </dgm:t>
    </dgm:pt>
    <dgm:pt modelId="{1C471E36-5462-4AF0-A392-8E06ABCBA98D}" type="parTrans" cxnId="{264E84F6-8694-470A-BB50-1A4BAB799033}">
      <dgm:prSet/>
      <dgm:spPr/>
      <dgm:t>
        <a:bodyPr/>
        <a:lstStyle/>
        <a:p>
          <a:endParaRPr lang="en-US"/>
        </a:p>
      </dgm:t>
    </dgm:pt>
    <dgm:pt modelId="{8229A440-6CCE-495C-A8D3-B549AEB7FBBA}" type="sibTrans" cxnId="{264E84F6-8694-470A-BB50-1A4BAB799033}">
      <dgm:prSet/>
      <dgm:spPr/>
      <dgm:t>
        <a:bodyPr/>
        <a:lstStyle/>
        <a:p>
          <a:endParaRPr lang="en-US"/>
        </a:p>
      </dgm:t>
    </dgm:pt>
    <dgm:pt modelId="{6FA4BA42-F030-43F7-9F72-6E255C89EE1A}">
      <dgm:prSet/>
      <dgm:spPr/>
      <dgm:t>
        <a:bodyPr/>
        <a:lstStyle/>
        <a:p>
          <a:r>
            <a:rPr lang="de-CH" dirty="0"/>
            <a:t>SARS-CoV-2</a:t>
          </a:r>
          <a:endParaRPr lang="en-US" dirty="0"/>
        </a:p>
      </dgm:t>
    </dgm:pt>
    <dgm:pt modelId="{0E557BA8-6886-453D-A28A-A35B1B6C1DE6}" type="parTrans" cxnId="{6B486196-3C5A-4F8B-B8F6-853C43771907}">
      <dgm:prSet/>
      <dgm:spPr/>
      <dgm:t>
        <a:bodyPr/>
        <a:lstStyle/>
        <a:p>
          <a:endParaRPr lang="en-US"/>
        </a:p>
      </dgm:t>
    </dgm:pt>
    <dgm:pt modelId="{1B924DCB-D4FB-4D9A-A140-970E4AD6CFC0}" type="sibTrans" cxnId="{6B486196-3C5A-4F8B-B8F6-853C43771907}">
      <dgm:prSet/>
      <dgm:spPr/>
      <dgm:t>
        <a:bodyPr/>
        <a:lstStyle/>
        <a:p>
          <a:endParaRPr lang="en-US"/>
        </a:p>
      </dgm:t>
    </dgm:pt>
    <dgm:pt modelId="{FAEED72F-AD1D-414C-B64C-D1E0539F7244}">
      <dgm:prSet/>
      <dgm:spPr/>
      <dgm:t>
        <a:bodyPr/>
        <a:lstStyle/>
        <a:p>
          <a:r>
            <a:rPr lang="de-CH" dirty="0" err="1"/>
            <a:t>Increasing</a:t>
          </a:r>
          <a:r>
            <a:rPr lang="de-CH" dirty="0"/>
            <a:t> </a:t>
          </a:r>
          <a:r>
            <a:rPr lang="de-CH" dirty="0" err="1"/>
            <a:t>incidence</a:t>
          </a:r>
          <a:r>
            <a:rPr lang="de-CH" dirty="0"/>
            <a:t> </a:t>
          </a:r>
          <a:r>
            <a:rPr lang="de-CH" dirty="0" err="1"/>
            <a:t>of</a:t>
          </a:r>
          <a:r>
            <a:rPr lang="de-CH" dirty="0"/>
            <a:t> </a:t>
          </a:r>
          <a:r>
            <a:rPr lang="de-CH" dirty="0" err="1"/>
            <a:t>elderly</a:t>
          </a:r>
          <a:r>
            <a:rPr lang="de-CH" dirty="0"/>
            <a:t> </a:t>
          </a:r>
          <a:r>
            <a:rPr lang="de-CH" dirty="0" err="1"/>
            <a:t>partiurients</a:t>
          </a:r>
          <a:r>
            <a:rPr lang="de-CH" dirty="0"/>
            <a:t> </a:t>
          </a:r>
          <a:r>
            <a:rPr lang="de-CH" dirty="0" err="1"/>
            <a:t>with</a:t>
          </a:r>
          <a:r>
            <a:rPr lang="de-CH" dirty="0"/>
            <a:t> </a:t>
          </a:r>
          <a:r>
            <a:rPr lang="de-CH" dirty="0" err="1"/>
            <a:t>preexisting</a:t>
          </a:r>
          <a:r>
            <a:rPr lang="de-CH" dirty="0"/>
            <a:t> </a:t>
          </a:r>
          <a:r>
            <a:rPr lang="de-CH" dirty="0" err="1"/>
            <a:t>cardiac</a:t>
          </a:r>
          <a:r>
            <a:rPr lang="de-CH" dirty="0"/>
            <a:t> </a:t>
          </a:r>
          <a:r>
            <a:rPr lang="de-CH" dirty="0" err="1"/>
            <a:t>disease</a:t>
          </a:r>
          <a:endParaRPr lang="en-US" dirty="0"/>
        </a:p>
      </dgm:t>
    </dgm:pt>
    <dgm:pt modelId="{25F10BD2-6F84-48CC-A3DA-41748E993799}" type="parTrans" cxnId="{B6077B27-C466-4DBE-829F-1769E997670F}">
      <dgm:prSet/>
      <dgm:spPr/>
      <dgm:t>
        <a:bodyPr/>
        <a:lstStyle/>
        <a:p>
          <a:endParaRPr lang="en-US"/>
        </a:p>
      </dgm:t>
    </dgm:pt>
    <dgm:pt modelId="{F391F364-21A4-4715-AAAC-EAD9BD3E4768}" type="sibTrans" cxnId="{B6077B27-C466-4DBE-829F-1769E997670F}">
      <dgm:prSet/>
      <dgm:spPr/>
      <dgm:t>
        <a:bodyPr/>
        <a:lstStyle/>
        <a:p>
          <a:endParaRPr lang="en-US"/>
        </a:p>
      </dgm:t>
    </dgm:pt>
    <dgm:pt modelId="{E93B2BEA-F341-4DCC-BBE8-9EE4C3C85CF8}">
      <dgm:prSet/>
      <dgm:spPr/>
      <dgm:t>
        <a:bodyPr/>
        <a:lstStyle/>
        <a:p>
          <a:r>
            <a:rPr lang="de-CH" dirty="0" err="1"/>
            <a:t>Increasing</a:t>
          </a:r>
          <a:r>
            <a:rPr lang="de-CH" dirty="0"/>
            <a:t> </a:t>
          </a:r>
          <a:r>
            <a:rPr lang="de-CH" dirty="0" err="1"/>
            <a:t>incidence</a:t>
          </a:r>
          <a:r>
            <a:rPr lang="de-CH" dirty="0"/>
            <a:t> </a:t>
          </a:r>
          <a:r>
            <a:rPr lang="de-CH" dirty="0" err="1"/>
            <a:t>of</a:t>
          </a:r>
          <a:r>
            <a:rPr lang="de-CH" dirty="0"/>
            <a:t> </a:t>
          </a:r>
          <a:r>
            <a:rPr lang="de-CH" dirty="0" err="1"/>
            <a:t>sepsis-related</a:t>
          </a:r>
          <a:r>
            <a:rPr lang="de-CH" dirty="0"/>
            <a:t> ARDS in </a:t>
          </a:r>
          <a:r>
            <a:rPr lang="de-CH" dirty="0" err="1"/>
            <a:t>parturients</a:t>
          </a:r>
          <a:endParaRPr lang="en-US" dirty="0"/>
        </a:p>
      </dgm:t>
    </dgm:pt>
    <dgm:pt modelId="{4908CB71-29AA-4DB1-ABD0-74869817DC28}" type="parTrans" cxnId="{7D494505-6208-47B1-90F0-0055FEB27416}">
      <dgm:prSet/>
      <dgm:spPr/>
      <dgm:t>
        <a:bodyPr/>
        <a:lstStyle/>
        <a:p>
          <a:endParaRPr lang="en-US"/>
        </a:p>
      </dgm:t>
    </dgm:pt>
    <dgm:pt modelId="{45AFB2E6-4E6E-4585-9444-01E81385539E}" type="sibTrans" cxnId="{7D494505-6208-47B1-90F0-0055FEB27416}">
      <dgm:prSet/>
      <dgm:spPr/>
      <dgm:t>
        <a:bodyPr/>
        <a:lstStyle/>
        <a:p>
          <a:endParaRPr lang="en-US"/>
        </a:p>
      </dgm:t>
    </dgm:pt>
    <dgm:pt modelId="{93A5A368-5B9E-4CFF-B8B5-0E26F7F18C66}">
      <dgm:prSet/>
      <dgm:spPr/>
      <dgm:t>
        <a:bodyPr/>
        <a:lstStyle/>
        <a:p>
          <a:r>
            <a:rPr lang="de-CH" dirty="0" err="1"/>
            <a:t>Increasing</a:t>
          </a:r>
          <a:r>
            <a:rPr lang="de-CH" dirty="0"/>
            <a:t> </a:t>
          </a:r>
          <a:r>
            <a:rPr lang="de-CH" dirty="0" err="1"/>
            <a:t>expertise</a:t>
          </a:r>
          <a:r>
            <a:rPr lang="de-CH" dirty="0"/>
            <a:t> and </a:t>
          </a:r>
          <a:r>
            <a:rPr lang="de-CH" dirty="0" err="1"/>
            <a:t>caseload</a:t>
          </a:r>
          <a:r>
            <a:rPr lang="de-CH" dirty="0"/>
            <a:t> in non-</a:t>
          </a:r>
          <a:r>
            <a:rPr lang="de-CH" dirty="0" err="1"/>
            <a:t>obstetric</a:t>
          </a:r>
          <a:r>
            <a:rPr lang="de-CH" dirty="0"/>
            <a:t> ECMO</a:t>
          </a:r>
          <a:endParaRPr lang="en-US" dirty="0"/>
        </a:p>
      </dgm:t>
    </dgm:pt>
    <dgm:pt modelId="{491869DE-2A98-4C1E-9E46-50544E38FCFC}" type="parTrans" cxnId="{8768C218-849D-4AF3-B9B9-57CEBEF2A6C5}">
      <dgm:prSet/>
      <dgm:spPr/>
      <dgm:t>
        <a:bodyPr/>
        <a:lstStyle/>
        <a:p>
          <a:endParaRPr lang="en-US"/>
        </a:p>
      </dgm:t>
    </dgm:pt>
    <dgm:pt modelId="{B6E883C3-46CE-4875-AF35-FE75656215DC}" type="sibTrans" cxnId="{8768C218-849D-4AF3-B9B9-57CEBEF2A6C5}">
      <dgm:prSet/>
      <dgm:spPr/>
      <dgm:t>
        <a:bodyPr/>
        <a:lstStyle/>
        <a:p>
          <a:endParaRPr lang="en-US"/>
        </a:p>
      </dgm:t>
    </dgm:pt>
    <dgm:pt modelId="{532C1E42-F5EA-4035-825B-3B51137F6692}" type="pres">
      <dgm:prSet presAssocID="{F9B44FF1-F3BD-412D-AE89-F1BCD7DD56BB}" presName="linear" presStyleCnt="0">
        <dgm:presLayoutVars>
          <dgm:animLvl val="lvl"/>
          <dgm:resizeHandles val="exact"/>
        </dgm:presLayoutVars>
      </dgm:prSet>
      <dgm:spPr/>
    </dgm:pt>
    <dgm:pt modelId="{CCA641D9-9BA6-46A9-B3A1-67CBA4D22A1F}" type="pres">
      <dgm:prSet presAssocID="{F9746625-6DB9-4A59-A8A9-DE66B12CC9A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E3CA984-75CA-4383-A41D-12A7AE20503E}" type="pres">
      <dgm:prSet presAssocID="{DBDDA4AC-012B-4254-A43F-8392CE21F604}" presName="spacer" presStyleCnt="0"/>
      <dgm:spPr/>
    </dgm:pt>
    <dgm:pt modelId="{EEE191E5-95D0-47AE-9107-6A0788D11E6D}" type="pres">
      <dgm:prSet presAssocID="{44A652BF-8BF3-42CD-B968-56B823310CDA}" presName="parentText" presStyleLbl="node1" presStyleIdx="1" presStyleCnt="6" custLinFactNeighborX="-28" custLinFactNeighborY="-71898">
        <dgm:presLayoutVars>
          <dgm:chMax val="0"/>
          <dgm:bulletEnabled val="1"/>
        </dgm:presLayoutVars>
      </dgm:prSet>
      <dgm:spPr/>
    </dgm:pt>
    <dgm:pt modelId="{5E193C50-476E-43A3-84C7-AC973DAC858B}" type="pres">
      <dgm:prSet presAssocID="{8229A440-6CCE-495C-A8D3-B549AEB7FBBA}" presName="spacer" presStyleCnt="0"/>
      <dgm:spPr/>
    </dgm:pt>
    <dgm:pt modelId="{EDCBEDC9-8527-4278-8C9B-3CEE03A615D8}" type="pres">
      <dgm:prSet presAssocID="{6FA4BA42-F030-43F7-9F72-6E255C89EE1A}" presName="parentText" presStyleLbl="node1" presStyleIdx="2" presStyleCnt="6" custLinFactY="272270" custLinFactNeighborX="-28" custLinFactNeighborY="300000">
        <dgm:presLayoutVars>
          <dgm:chMax val="0"/>
          <dgm:bulletEnabled val="1"/>
        </dgm:presLayoutVars>
      </dgm:prSet>
      <dgm:spPr/>
    </dgm:pt>
    <dgm:pt modelId="{58B5E610-03BB-4170-8EBE-021ED5E17D93}" type="pres">
      <dgm:prSet presAssocID="{1B924DCB-D4FB-4D9A-A140-970E4AD6CFC0}" presName="spacer" presStyleCnt="0"/>
      <dgm:spPr/>
    </dgm:pt>
    <dgm:pt modelId="{8BEC4D8E-F713-4281-B153-3C76A4E8FFF9}" type="pres">
      <dgm:prSet presAssocID="{FAEED72F-AD1D-414C-B64C-D1E0539F7244}" presName="parentText" presStyleLbl="node1" presStyleIdx="3" presStyleCnt="6" custLinFactY="-103555" custLinFactNeighborX="-28" custLinFactNeighborY="-200000">
        <dgm:presLayoutVars>
          <dgm:chMax val="0"/>
          <dgm:bulletEnabled val="1"/>
        </dgm:presLayoutVars>
      </dgm:prSet>
      <dgm:spPr/>
    </dgm:pt>
    <dgm:pt modelId="{940F1429-5B21-4D34-BA90-0F201B209BB6}" type="pres">
      <dgm:prSet presAssocID="{F391F364-21A4-4715-AAAC-EAD9BD3E4768}" presName="spacer" presStyleCnt="0"/>
      <dgm:spPr/>
    </dgm:pt>
    <dgm:pt modelId="{C4F73BC6-D477-4A16-A2C4-919086DD9C49}" type="pres">
      <dgm:prSet presAssocID="{E93B2BEA-F341-4DCC-BBE8-9EE4C3C85CF8}" presName="parentText" presStyleLbl="node1" presStyleIdx="4" presStyleCnt="6" custLinFactY="-15684" custLinFactNeighborX="-28" custLinFactNeighborY="-100000">
        <dgm:presLayoutVars>
          <dgm:chMax val="0"/>
          <dgm:bulletEnabled val="1"/>
        </dgm:presLayoutVars>
      </dgm:prSet>
      <dgm:spPr/>
    </dgm:pt>
    <dgm:pt modelId="{B4B6870C-3A81-4278-A173-56CDB62A4E25}" type="pres">
      <dgm:prSet presAssocID="{45AFB2E6-4E6E-4585-9444-01E81385539E}" presName="spacer" presStyleCnt="0"/>
      <dgm:spPr/>
    </dgm:pt>
    <dgm:pt modelId="{6213CFF7-F977-4268-ACB3-D9D1D94C05B6}" type="pres">
      <dgm:prSet presAssocID="{93A5A368-5B9E-4CFF-B8B5-0E26F7F18C66}" presName="parentText" presStyleLbl="node1" presStyleIdx="5" presStyleCnt="6" custLinFactY="-211808" custLinFactNeighborX="-28" custLinFactNeighborY="-300000">
        <dgm:presLayoutVars>
          <dgm:chMax val="0"/>
          <dgm:bulletEnabled val="1"/>
        </dgm:presLayoutVars>
      </dgm:prSet>
      <dgm:spPr/>
    </dgm:pt>
  </dgm:ptLst>
  <dgm:cxnLst>
    <dgm:cxn modelId="{7D494505-6208-47B1-90F0-0055FEB27416}" srcId="{F9B44FF1-F3BD-412D-AE89-F1BCD7DD56BB}" destId="{E93B2BEA-F341-4DCC-BBE8-9EE4C3C85CF8}" srcOrd="4" destOrd="0" parTransId="{4908CB71-29AA-4DB1-ABD0-74869817DC28}" sibTransId="{45AFB2E6-4E6E-4585-9444-01E81385539E}"/>
    <dgm:cxn modelId="{8768C218-849D-4AF3-B9B9-57CEBEF2A6C5}" srcId="{F9B44FF1-F3BD-412D-AE89-F1BCD7DD56BB}" destId="{93A5A368-5B9E-4CFF-B8B5-0E26F7F18C66}" srcOrd="5" destOrd="0" parTransId="{491869DE-2A98-4C1E-9E46-50544E38FCFC}" sibTransId="{B6E883C3-46CE-4875-AF35-FE75656215DC}"/>
    <dgm:cxn modelId="{B6077B27-C466-4DBE-829F-1769E997670F}" srcId="{F9B44FF1-F3BD-412D-AE89-F1BCD7DD56BB}" destId="{FAEED72F-AD1D-414C-B64C-D1E0539F7244}" srcOrd="3" destOrd="0" parTransId="{25F10BD2-6F84-48CC-A3DA-41748E993799}" sibTransId="{F391F364-21A4-4715-AAAC-EAD9BD3E4768}"/>
    <dgm:cxn modelId="{BEA23131-F744-4E9B-B16C-5FDCDBA49F72}" type="presOf" srcId="{E93B2BEA-F341-4DCC-BBE8-9EE4C3C85CF8}" destId="{C4F73BC6-D477-4A16-A2C4-919086DD9C49}" srcOrd="0" destOrd="0" presId="urn:microsoft.com/office/officeart/2005/8/layout/vList2"/>
    <dgm:cxn modelId="{8EC8BA34-4E8F-493A-AFA6-1C87C728CC26}" type="presOf" srcId="{F9746625-6DB9-4A59-A8A9-DE66B12CC9A7}" destId="{CCA641D9-9BA6-46A9-B3A1-67CBA4D22A1F}" srcOrd="0" destOrd="0" presId="urn:microsoft.com/office/officeart/2005/8/layout/vList2"/>
    <dgm:cxn modelId="{1EE73035-D60C-4AAE-9357-7002F07790E0}" type="presOf" srcId="{6FA4BA42-F030-43F7-9F72-6E255C89EE1A}" destId="{EDCBEDC9-8527-4278-8C9B-3CEE03A615D8}" srcOrd="0" destOrd="0" presId="urn:microsoft.com/office/officeart/2005/8/layout/vList2"/>
    <dgm:cxn modelId="{079FE15D-AEBE-4801-8397-8D49FB05C6D9}" type="presOf" srcId="{FAEED72F-AD1D-414C-B64C-D1E0539F7244}" destId="{8BEC4D8E-F713-4281-B153-3C76A4E8FFF9}" srcOrd="0" destOrd="0" presId="urn:microsoft.com/office/officeart/2005/8/layout/vList2"/>
    <dgm:cxn modelId="{B4B43167-312D-4725-B743-22A590406CCA}" type="presOf" srcId="{93A5A368-5B9E-4CFF-B8B5-0E26F7F18C66}" destId="{6213CFF7-F977-4268-ACB3-D9D1D94C05B6}" srcOrd="0" destOrd="0" presId="urn:microsoft.com/office/officeart/2005/8/layout/vList2"/>
    <dgm:cxn modelId="{B2197249-508F-4810-9C94-1345B6EF8E7C}" type="presOf" srcId="{44A652BF-8BF3-42CD-B968-56B823310CDA}" destId="{EEE191E5-95D0-47AE-9107-6A0788D11E6D}" srcOrd="0" destOrd="0" presId="urn:microsoft.com/office/officeart/2005/8/layout/vList2"/>
    <dgm:cxn modelId="{6B486196-3C5A-4F8B-B8F6-853C43771907}" srcId="{F9B44FF1-F3BD-412D-AE89-F1BCD7DD56BB}" destId="{6FA4BA42-F030-43F7-9F72-6E255C89EE1A}" srcOrd="2" destOrd="0" parTransId="{0E557BA8-6886-453D-A28A-A35B1B6C1DE6}" sibTransId="{1B924DCB-D4FB-4D9A-A140-970E4AD6CFC0}"/>
    <dgm:cxn modelId="{EAA770ED-DE20-4AAC-BCFB-980CF3206071}" type="presOf" srcId="{F9B44FF1-F3BD-412D-AE89-F1BCD7DD56BB}" destId="{532C1E42-F5EA-4035-825B-3B51137F6692}" srcOrd="0" destOrd="0" presId="urn:microsoft.com/office/officeart/2005/8/layout/vList2"/>
    <dgm:cxn modelId="{C4A8C1ED-7EDF-4DBE-8F60-D8E1BD92B5C8}" srcId="{F9B44FF1-F3BD-412D-AE89-F1BCD7DD56BB}" destId="{F9746625-6DB9-4A59-A8A9-DE66B12CC9A7}" srcOrd="0" destOrd="0" parTransId="{1E128067-570B-414B-9F08-957A36145D34}" sibTransId="{DBDDA4AC-012B-4254-A43F-8392CE21F604}"/>
    <dgm:cxn modelId="{264E84F6-8694-470A-BB50-1A4BAB799033}" srcId="{F9B44FF1-F3BD-412D-AE89-F1BCD7DD56BB}" destId="{44A652BF-8BF3-42CD-B968-56B823310CDA}" srcOrd="1" destOrd="0" parTransId="{1C471E36-5462-4AF0-A392-8E06ABCBA98D}" sibTransId="{8229A440-6CCE-495C-A8D3-B549AEB7FBBA}"/>
    <dgm:cxn modelId="{9B225BA7-D935-42EA-868A-B39AE28F6717}" type="presParOf" srcId="{532C1E42-F5EA-4035-825B-3B51137F6692}" destId="{CCA641D9-9BA6-46A9-B3A1-67CBA4D22A1F}" srcOrd="0" destOrd="0" presId="urn:microsoft.com/office/officeart/2005/8/layout/vList2"/>
    <dgm:cxn modelId="{AD705C62-1E04-4C3D-8865-3947121C4B3B}" type="presParOf" srcId="{532C1E42-F5EA-4035-825B-3B51137F6692}" destId="{FE3CA984-75CA-4383-A41D-12A7AE20503E}" srcOrd="1" destOrd="0" presId="urn:microsoft.com/office/officeart/2005/8/layout/vList2"/>
    <dgm:cxn modelId="{6CD2981B-2366-4897-A3F3-293DB4115EB0}" type="presParOf" srcId="{532C1E42-F5EA-4035-825B-3B51137F6692}" destId="{EEE191E5-95D0-47AE-9107-6A0788D11E6D}" srcOrd="2" destOrd="0" presId="urn:microsoft.com/office/officeart/2005/8/layout/vList2"/>
    <dgm:cxn modelId="{5430088F-1988-499D-A1DF-537FFA4FD7C9}" type="presParOf" srcId="{532C1E42-F5EA-4035-825B-3B51137F6692}" destId="{5E193C50-476E-43A3-84C7-AC973DAC858B}" srcOrd="3" destOrd="0" presId="urn:microsoft.com/office/officeart/2005/8/layout/vList2"/>
    <dgm:cxn modelId="{9CCABA26-E609-43EC-9FF9-9D854A1A3268}" type="presParOf" srcId="{532C1E42-F5EA-4035-825B-3B51137F6692}" destId="{EDCBEDC9-8527-4278-8C9B-3CEE03A615D8}" srcOrd="4" destOrd="0" presId="urn:microsoft.com/office/officeart/2005/8/layout/vList2"/>
    <dgm:cxn modelId="{9B15F0EC-BE11-4081-95A9-72525CDF6E28}" type="presParOf" srcId="{532C1E42-F5EA-4035-825B-3B51137F6692}" destId="{58B5E610-03BB-4170-8EBE-021ED5E17D93}" srcOrd="5" destOrd="0" presId="urn:microsoft.com/office/officeart/2005/8/layout/vList2"/>
    <dgm:cxn modelId="{0A707FF8-B761-454B-9DBB-2817D1A6D4CD}" type="presParOf" srcId="{532C1E42-F5EA-4035-825B-3B51137F6692}" destId="{8BEC4D8E-F713-4281-B153-3C76A4E8FFF9}" srcOrd="6" destOrd="0" presId="urn:microsoft.com/office/officeart/2005/8/layout/vList2"/>
    <dgm:cxn modelId="{4F9E387B-1957-44D8-BF1D-164CA675A3C4}" type="presParOf" srcId="{532C1E42-F5EA-4035-825B-3B51137F6692}" destId="{940F1429-5B21-4D34-BA90-0F201B209BB6}" srcOrd="7" destOrd="0" presId="urn:microsoft.com/office/officeart/2005/8/layout/vList2"/>
    <dgm:cxn modelId="{C1CD3301-501E-48CA-BB97-655524A260DC}" type="presParOf" srcId="{532C1E42-F5EA-4035-825B-3B51137F6692}" destId="{C4F73BC6-D477-4A16-A2C4-919086DD9C49}" srcOrd="8" destOrd="0" presId="urn:microsoft.com/office/officeart/2005/8/layout/vList2"/>
    <dgm:cxn modelId="{09F096A0-2106-4AF9-A0ED-E61138F1CD20}" type="presParOf" srcId="{532C1E42-F5EA-4035-825B-3B51137F6692}" destId="{B4B6870C-3A81-4278-A173-56CDB62A4E25}" srcOrd="9" destOrd="0" presId="urn:microsoft.com/office/officeart/2005/8/layout/vList2"/>
    <dgm:cxn modelId="{44547FFC-A705-4B7A-AD8A-9665A208967C}" type="presParOf" srcId="{532C1E42-F5EA-4035-825B-3B51137F6692}" destId="{6213CFF7-F977-4268-ACB3-D9D1D94C05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FA152-7CA9-4578-B902-3693FC89523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47E67-B6E9-4383-8B0E-2D3AAE26680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700" kern="1200" dirty="0"/>
            <a:t>This </a:t>
          </a:r>
          <a:r>
            <a:rPr lang="de-CH" sz="3700" kern="1200" dirty="0" err="1"/>
            <a:t>is</a:t>
          </a:r>
          <a:r>
            <a:rPr lang="de-CH" sz="3700" kern="1200" dirty="0"/>
            <a:t> </a:t>
          </a:r>
          <a:r>
            <a:rPr lang="de-CH" sz="3700" kern="1200" dirty="0" err="1"/>
            <a:t>my</a:t>
          </a:r>
          <a:r>
            <a:rPr lang="de-CH" sz="3700" kern="1200" dirty="0"/>
            <a:t> </a:t>
          </a:r>
          <a:r>
            <a:rPr lang="de-CH" sz="3700" kern="1200" dirty="0" err="1"/>
            <a:t>obstetric</a:t>
          </a:r>
          <a:r>
            <a:rPr lang="de-CH" sz="3700" kern="1200" dirty="0"/>
            <a:t> </a:t>
          </a:r>
          <a:r>
            <a:rPr lang="de-CH" sz="3700" kern="1200" dirty="0" err="1"/>
            <a:t>anesthetist’s</a:t>
          </a:r>
          <a:r>
            <a:rPr lang="de-CH" sz="3700" kern="1200" dirty="0"/>
            <a:t> </a:t>
          </a:r>
          <a:r>
            <a:rPr lang="de-CH" sz="3700" kern="1200" dirty="0" err="1"/>
            <a:t>viewpoint</a:t>
          </a:r>
          <a:endParaRPr lang="en-US" sz="3700" kern="1200" dirty="0"/>
        </a:p>
      </dsp:txBody>
      <dsp:txXfrm>
        <a:off x="0" y="0"/>
        <a:ext cx="6900512" cy="1384035"/>
      </dsp:txXfrm>
    </dsp:sp>
    <dsp:sp modelId="{2D9990AE-0C9E-44B3-AD5B-592F4951CD4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50889-CD08-45FE-BB58-A2B1525E710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700" kern="1200" dirty="0"/>
            <a:t>Personal </a:t>
          </a:r>
          <a:r>
            <a:rPr lang="de-CH" sz="3700" kern="1200" dirty="0" err="1"/>
            <a:t>experience</a:t>
          </a:r>
          <a:r>
            <a:rPr lang="de-CH" sz="3700" kern="1200" dirty="0"/>
            <a:t> </a:t>
          </a:r>
          <a:r>
            <a:rPr lang="de-CH" sz="3700" kern="1200" dirty="0" err="1"/>
            <a:t>with</a:t>
          </a:r>
          <a:r>
            <a:rPr lang="de-CH" sz="3700" kern="1200" dirty="0"/>
            <a:t> ECMO in </a:t>
          </a:r>
          <a:r>
            <a:rPr lang="de-CH" sz="3700" kern="1200" dirty="0" err="1"/>
            <a:t>parturients</a:t>
          </a:r>
          <a:r>
            <a:rPr lang="de-CH" sz="3700" kern="1200" dirty="0"/>
            <a:t>: N=3</a:t>
          </a:r>
          <a:endParaRPr lang="en-US" sz="3700" kern="1200" dirty="0"/>
        </a:p>
      </dsp:txBody>
      <dsp:txXfrm>
        <a:off x="0" y="1384035"/>
        <a:ext cx="6900512" cy="1384035"/>
      </dsp:txXfrm>
    </dsp:sp>
    <dsp:sp modelId="{6056FC1E-F65A-4348-A958-7310B1B1DE4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A47CE-48BD-4A30-B8A6-C134586F41BD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700" kern="1200"/>
            <a:t>The survival rate of parturent ECMO patients i have treated: N=0</a:t>
          </a:r>
          <a:endParaRPr lang="en-US" sz="3700" kern="1200"/>
        </a:p>
      </dsp:txBody>
      <dsp:txXfrm>
        <a:off x="0" y="2768070"/>
        <a:ext cx="6900512" cy="1384035"/>
      </dsp:txXfrm>
    </dsp:sp>
    <dsp:sp modelId="{B05E9A22-39B6-4D67-873E-2D29EE91FB3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FB2C4-5823-4EBE-83EA-369E9713CFA3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700" kern="1200" dirty="0" err="1"/>
            <a:t>Nonentheless</a:t>
          </a:r>
          <a:r>
            <a:rPr lang="de-CH" sz="3700" kern="1200" dirty="0"/>
            <a:t> I </a:t>
          </a:r>
          <a:r>
            <a:rPr lang="de-CH" sz="3700" kern="1200" dirty="0" err="1"/>
            <a:t>would</a:t>
          </a:r>
          <a:r>
            <a:rPr lang="de-CH" sz="3700" kern="1200" dirty="0"/>
            <a:t> </a:t>
          </a:r>
          <a:r>
            <a:rPr lang="de-CH" sz="3700" kern="1200" dirty="0" err="1"/>
            <a:t>again</a:t>
          </a:r>
          <a:r>
            <a:rPr lang="de-CH" sz="3700" kern="1200" dirty="0"/>
            <a:t> </a:t>
          </a:r>
          <a:r>
            <a:rPr lang="de-CH" sz="3700" kern="1200" dirty="0" err="1"/>
            <a:t>place</a:t>
          </a:r>
          <a:r>
            <a:rPr lang="de-CH" sz="3700" kern="1200" dirty="0"/>
            <a:t> an ECMO in a </a:t>
          </a:r>
          <a:r>
            <a:rPr lang="de-CH" sz="3700" kern="1200" dirty="0" err="1"/>
            <a:t>parturient</a:t>
          </a:r>
          <a:r>
            <a:rPr lang="de-CH" sz="3700" kern="1200" dirty="0"/>
            <a:t> </a:t>
          </a:r>
          <a:r>
            <a:rPr lang="de-CH" sz="3700" kern="1200" dirty="0" err="1"/>
            <a:t>patient</a:t>
          </a:r>
          <a:endParaRPr lang="en-US" sz="3700" kern="1200" dirty="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641D9-9BA6-46A9-B3A1-67CBA4D22A1F}">
      <dsp:nvSpPr>
        <dsp:cNvPr id="0" name=""/>
        <dsp:cNvSpPr/>
      </dsp:nvSpPr>
      <dsp:spPr>
        <a:xfrm>
          <a:off x="0" y="94802"/>
          <a:ext cx="5459082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/>
            <a:t>H1N1</a:t>
          </a:r>
          <a:endParaRPr lang="en-US" sz="2300" kern="1200"/>
        </a:p>
      </dsp:txBody>
      <dsp:txXfrm>
        <a:off x="44602" y="139404"/>
        <a:ext cx="5369878" cy="824474"/>
      </dsp:txXfrm>
    </dsp:sp>
    <dsp:sp modelId="{EEE191E5-95D0-47AE-9107-6A0788D11E6D}">
      <dsp:nvSpPr>
        <dsp:cNvPr id="0" name=""/>
        <dsp:cNvSpPr/>
      </dsp:nvSpPr>
      <dsp:spPr>
        <a:xfrm>
          <a:off x="0" y="1027096"/>
          <a:ext cx="5459082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/>
            <a:t>SARS/MERS</a:t>
          </a:r>
          <a:endParaRPr lang="en-US" sz="2300" kern="1200"/>
        </a:p>
      </dsp:txBody>
      <dsp:txXfrm>
        <a:off x="44602" y="1071698"/>
        <a:ext cx="5369878" cy="824474"/>
      </dsp:txXfrm>
    </dsp:sp>
    <dsp:sp modelId="{EDCBEDC9-8527-4278-8C9B-3CEE03A615D8}">
      <dsp:nvSpPr>
        <dsp:cNvPr id="0" name=""/>
        <dsp:cNvSpPr/>
      </dsp:nvSpPr>
      <dsp:spPr>
        <a:xfrm>
          <a:off x="0" y="4741032"/>
          <a:ext cx="5459082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 dirty="0"/>
            <a:t>SARS-CoV-2</a:t>
          </a:r>
          <a:endParaRPr lang="en-US" sz="2300" kern="1200" dirty="0"/>
        </a:p>
      </dsp:txBody>
      <dsp:txXfrm>
        <a:off x="44602" y="4785634"/>
        <a:ext cx="5369878" cy="824474"/>
      </dsp:txXfrm>
    </dsp:sp>
    <dsp:sp modelId="{8BEC4D8E-F713-4281-B153-3C76A4E8FFF9}">
      <dsp:nvSpPr>
        <dsp:cNvPr id="0" name=""/>
        <dsp:cNvSpPr/>
      </dsp:nvSpPr>
      <dsp:spPr>
        <a:xfrm>
          <a:off x="0" y="1955918"/>
          <a:ext cx="5459082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 dirty="0" err="1"/>
            <a:t>Increasing</a:t>
          </a:r>
          <a:r>
            <a:rPr lang="de-CH" sz="2300" kern="1200" dirty="0"/>
            <a:t> </a:t>
          </a:r>
          <a:r>
            <a:rPr lang="de-CH" sz="2300" kern="1200" dirty="0" err="1"/>
            <a:t>incidence</a:t>
          </a:r>
          <a:r>
            <a:rPr lang="de-CH" sz="2300" kern="1200" dirty="0"/>
            <a:t> </a:t>
          </a:r>
          <a:r>
            <a:rPr lang="de-CH" sz="2300" kern="1200" dirty="0" err="1"/>
            <a:t>of</a:t>
          </a:r>
          <a:r>
            <a:rPr lang="de-CH" sz="2300" kern="1200" dirty="0"/>
            <a:t> </a:t>
          </a:r>
          <a:r>
            <a:rPr lang="de-CH" sz="2300" kern="1200" dirty="0" err="1"/>
            <a:t>elderly</a:t>
          </a:r>
          <a:r>
            <a:rPr lang="de-CH" sz="2300" kern="1200" dirty="0"/>
            <a:t> </a:t>
          </a:r>
          <a:r>
            <a:rPr lang="de-CH" sz="2300" kern="1200" dirty="0" err="1"/>
            <a:t>partiurients</a:t>
          </a:r>
          <a:r>
            <a:rPr lang="de-CH" sz="2300" kern="1200" dirty="0"/>
            <a:t> </a:t>
          </a:r>
          <a:r>
            <a:rPr lang="de-CH" sz="2300" kern="1200" dirty="0" err="1"/>
            <a:t>with</a:t>
          </a:r>
          <a:r>
            <a:rPr lang="de-CH" sz="2300" kern="1200" dirty="0"/>
            <a:t> </a:t>
          </a:r>
          <a:r>
            <a:rPr lang="de-CH" sz="2300" kern="1200" dirty="0" err="1"/>
            <a:t>preexisting</a:t>
          </a:r>
          <a:r>
            <a:rPr lang="de-CH" sz="2300" kern="1200" dirty="0"/>
            <a:t> </a:t>
          </a:r>
          <a:r>
            <a:rPr lang="de-CH" sz="2300" kern="1200" dirty="0" err="1"/>
            <a:t>cardiac</a:t>
          </a:r>
          <a:r>
            <a:rPr lang="de-CH" sz="2300" kern="1200" dirty="0"/>
            <a:t> </a:t>
          </a:r>
          <a:r>
            <a:rPr lang="de-CH" sz="2300" kern="1200" dirty="0" err="1"/>
            <a:t>disease</a:t>
          </a:r>
          <a:endParaRPr lang="en-US" sz="2300" kern="1200" dirty="0"/>
        </a:p>
      </dsp:txBody>
      <dsp:txXfrm>
        <a:off x="44602" y="2000520"/>
        <a:ext cx="5369878" cy="824474"/>
      </dsp:txXfrm>
    </dsp:sp>
    <dsp:sp modelId="{C4F73BC6-D477-4A16-A2C4-919086DD9C49}">
      <dsp:nvSpPr>
        <dsp:cNvPr id="0" name=""/>
        <dsp:cNvSpPr/>
      </dsp:nvSpPr>
      <dsp:spPr>
        <a:xfrm>
          <a:off x="0" y="3804935"/>
          <a:ext cx="5459082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 dirty="0" err="1"/>
            <a:t>Increasing</a:t>
          </a:r>
          <a:r>
            <a:rPr lang="de-CH" sz="2300" kern="1200" dirty="0"/>
            <a:t> </a:t>
          </a:r>
          <a:r>
            <a:rPr lang="de-CH" sz="2300" kern="1200" dirty="0" err="1"/>
            <a:t>incidence</a:t>
          </a:r>
          <a:r>
            <a:rPr lang="de-CH" sz="2300" kern="1200" dirty="0"/>
            <a:t> </a:t>
          </a:r>
          <a:r>
            <a:rPr lang="de-CH" sz="2300" kern="1200" dirty="0" err="1"/>
            <a:t>of</a:t>
          </a:r>
          <a:r>
            <a:rPr lang="de-CH" sz="2300" kern="1200" dirty="0"/>
            <a:t> </a:t>
          </a:r>
          <a:r>
            <a:rPr lang="de-CH" sz="2300" kern="1200" dirty="0" err="1"/>
            <a:t>sepsis-related</a:t>
          </a:r>
          <a:r>
            <a:rPr lang="de-CH" sz="2300" kern="1200" dirty="0"/>
            <a:t> ARDS in </a:t>
          </a:r>
          <a:r>
            <a:rPr lang="de-CH" sz="2300" kern="1200" dirty="0" err="1"/>
            <a:t>parturients</a:t>
          </a:r>
          <a:endParaRPr lang="en-US" sz="2300" kern="1200" dirty="0"/>
        </a:p>
      </dsp:txBody>
      <dsp:txXfrm>
        <a:off x="44602" y="3849537"/>
        <a:ext cx="5369878" cy="824474"/>
      </dsp:txXfrm>
    </dsp:sp>
    <dsp:sp modelId="{6213CFF7-F977-4268-ACB3-D9D1D94C05B6}">
      <dsp:nvSpPr>
        <dsp:cNvPr id="0" name=""/>
        <dsp:cNvSpPr/>
      </dsp:nvSpPr>
      <dsp:spPr>
        <a:xfrm>
          <a:off x="0" y="2860431"/>
          <a:ext cx="5459082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 dirty="0" err="1"/>
            <a:t>Increasing</a:t>
          </a:r>
          <a:r>
            <a:rPr lang="de-CH" sz="2300" kern="1200" dirty="0"/>
            <a:t> </a:t>
          </a:r>
          <a:r>
            <a:rPr lang="de-CH" sz="2300" kern="1200" dirty="0" err="1"/>
            <a:t>expertise</a:t>
          </a:r>
          <a:r>
            <a:rPr lang="de-CH" sz="2300" kern="1200" dirty="0"/>
            <a:t> and </a:t>
          </a:r>
          <a:r>
            <a:rPr lang="de-CH" sz="2300" kern="1200" dirty="0" err="1"/>
            <a:t>caseload</a:t>
          </a:r>
          <a:r>
            <a:rPr lang="de-CH" sz="2300" kern="1200" dirty="0"/>
            <a:t> in non-</a:t>
          </a:r>
          <a:r>
            <a:rPr lang="de-CH" sz="2300" kern="1200" dirty="0" err="1"/>
            <a:t>obstetric</a:t>
          </a:r>
          <a:r>
            <a:rPr lang="de-CH" sz="2300" kern="1200" dirty="0"/>
            <a:t> ECMO</a:t>
          </a:r>
          <a:endParaRPr lang="en-US" sz="2300" kern="1200" dirty="0"/>
        </a:p>
      </dsp:txBody>
      <dsp:txXfrm>
        <a:off x="44602" y="2905033"/>
        <a:ext cx="5369878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D6A19-8EB0-45DB-9BC2-F5A7A5C99E35}" type="datetimeFigureOut">
              <a:rPr lang="de-CH" smtClean="0"/>
              <a:t>13.12.2022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7D159-01BB-4BD0-A6DC-EDC65129A6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311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D159-01BB-4BD0-A6DC-EDC65129A6F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57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22250" y="628650"/>
            <a:ext cx="7265988" cy="4087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468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609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304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31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881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255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011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846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615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134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617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86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C0762-E5AC-422B-9B54-543B3939BADB}" type="datetimeFigureOut">
              <a:rPr lang="de-CH" smtClean="0"/>
              <a:t>13.12.2022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F4EA-719B-4C60-AC30-1980E5BB8DEC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97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0" y="2144410"/>
            <a:ext cx="12192000" cy="3109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6" name="Rechteck 15"/>
          <p:cNvSpPr/>
          <p:nvPr/>
        </p:nvSpPr>
        <p:spPr>
          <a:xfrm>
            <a:off x="4499589" y="72171"/>
            <a:ext cx="7692411" cy="2123658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spAutoFit/>
          </a:bodyPr>
          <a:lstStyle/>
          <a:p>
            <a:pPr algn="ctr"/>
            <a:r>
              <a:rPr lang="de-DE" sz="66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SwissAnaesthesia</a:t>
            </a:r>
          </a:p>
          <a:p>
            <a:pPr algn="ctr"/>
            <a:r>
              <a:rPr lang="de-DE" sz="66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0" y="2305102"/>
            <a:ext cx="11655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5400" b="1" dirty="0">
                <a:latin typeface="Arial" panose="020B0604020202020204" pitchFamily="34" charset="0"/>
                <a:cs typeface="Arial" panose="020B0604020202020204" pitchFamily="34" charset="0"/>
              </a:rPr>
              <a:t>ECMO </a:t>
            </a:r>
            <a:r>
              <a:rPr lang="de-CH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salvage</a:t>
            </a:r>
            <a:r>
              <a:rPr lang="de-CH" sz="5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critically</a:t>
            </a:r>
            <a:r>
              <a:rPr lang="de-CH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de-CH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obstetric</a:t>
            </a:r>
            <a:r>
              <a:rPr lang="de-CH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de-CH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445198" y="4368712"/>
            <a:ext cx="572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PD Dr. med. P. Vuilleumier, Luzern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637113"/>
            <a:ext cx="4060678" cy="63151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5616440"/>
            <a:ext cx="605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Congress</a:t>
            </a:r>
          </a:p>
          <a:p>
            <a:pPr algn="ctr"/>
            <a:r>
              <a:rPr lang="de-CH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Palexpo</a:t>
            </a:r>
            <a:r>
              <a:rPr lang="de-CH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Genève, 28 – 30 </a:t>
            </a:r>
            <a:r>
              <a:rPr lang="de-CH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de-CH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 </a:t>
            </a:r>
          </a:p>
        </p:txBody>
      </p:sp>
    </p:spTree>
    <p:extLst>
      <p:ext uri="{BB962C8B-B14F-4D97-AF65-F5344CB8AC3E}">
        <p14:creationId xmlns:p14="http://schemas.microsoft.com/office/powerpoint/2010/main" val="337152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27F60-B761-4FAF-8A68-FDB09EBC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14" y="1629495"/>
            <a:ext cx="3427001" cy="3908586"/>
          </a:xfrm>
        </p:spPr>
        <p:txBody>
          <a:bodyPr>
            <a:normAutofit/>
          </a:bodyPr>
          <a:lstStyle/>
          <a:p>
            <a:r>
              <a:rPr lang="de-CH" sz="2000" dirty="0"/>
              <a:t>A 31 </a:t>
            </a:r>
            <a:r>
              <a:rPr lang="de-CH" sz="2000" dirty="0" err="1"/>
              <a:t>yo</a:t>
            </a:r>
            <a:r>
              <a:rPr lang="de-CH" sz="2000" dirty="0"/>
              <a:t> </a:t>
            </a:r>
            <a:r>
              <a:rPr lang="de-CH" sz="2000" dirty="0" err="1"/>
              <a:t>parturient</a:t>
            </a:r>
            <a:r>
              <a:rPr lang="de-CH" sz="2000" dirty="0"/>
              <a:t>, 35 </a:t>
            </a:r>
            <a:r>
              <a:rPr lang="de-CH" sz="2000" dirty="0" err="1"/>
              <a:t>weeks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gestation</a:t>
            </a:r>
            <a:r>
              <a:rPr lang="de-CH" sz="2000" dirty="0"/>
              <a:t>, </a:t>
            </a:r>
            <a:r>
              <a:rPr lang="de-CH" sz="2000" dirty="0" err="1"/>
              <a:t>developped</a:t>
            </a:r>
            <a:r>
              <a:rPr lang="de-CH" sz="2000" dirty="0"/>
              <a:t> a </a:t>
            </a:r>
            <a:r>
              <a:rPr lang="de-CH" sz="2000" dirty="0" err="1"/>
              <a:t>sore</a:t>
            </a:r>
            <a:r>
              <a:rPr lang="de-CH" sz="2000" dirty="0"/>
              <a:t> </a:t>
            </a:r>
            <a:r>
              <a:rPr lang="de-CH" sz="2000" dirty="0" err="1"/>
              <a:t>throat</a:t>
            </a:r>
            <a:r>
              <a:rPr lang="de-CH" sz="2000" dirty="0"/>
              <a:t> and </a:t>
            </a:r>
            <a:r>
              <a:rPr lang="de-CH" sz="2000" dirty="0" err="1"/>
              <a:t>cough</a:t>
            </a:r>
            <a:r>
              <a:rPr lang="de-CH" sz="2000" dirty="0"/>
              <a:t> after </a:t>
            </a:r>
            <a:r>
              <a:rPr lang="de-CH" sz="2000" dirty="0" err="1"/>
              <a:t>returning</a:t>
            </a:r>
            <a:r>
              <a:rPr lang="de-CH" sz="2000" dirty="0"/>
              <a:t> </a:t>
            </a:r>
            <a:r>
              <a:rPr lang="de-CH" sz="2000" dirty="0" err="1"/>
              <a:t>from</a:t>
            </a:r>
            <a:r>
              <a:rPr lang="de-CH" sz="2000" dirty="0"/>
              <a:t> Hubei Province on Jan. 27, 2020. </a:t>
            </a:r>
          </a:p>
          <a:p>
            <a:r>
              <a:rPr lang="de-CH" sz="2000" dirty="0" err="1"/>
              <a:t>Admitted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hospital</a:t>
            </a:r>
            <a:r>
              <a:rPr lang="de-CH" sz="2000" dirty="0"/>
              <a:t> on Feb. 1. </a:t>
            </a:r>
            <a:r>
              <a:rPr lang="de-CH" sz="2000" dirty="0" err="1"/>
              <a:t>with</a:t>
            </a:r>
            <a:r>
              <a:rPr lang="de-CH" sz="2000" dirty="0"/>
              <a:t> a positive SARS-CoV-2 </a:t>
            </a:r>
            <a:r>
              <a:rPr lang="de-CH" sz="2000" dirty="0" err="1"/>
              <a:t>test</a:t>
            </a:r>
            <a:endParaRPr lang="de-CH" sz="2000" dirty="0"/>
          </a:p>
          <a:p>
            <a:r>
              <a:rPr lang="de-CH" sz="2000" dirty="0"/>
              <a:t>Emergency CS and ECMO </a:t>
            </a:r>
            <a:r>
              <a:rPr lang="de-CH" sz="2000" dirty="0" err="1"/>
              <a:t>placement</a:t>
            </a:r>
            <a:r>
              <a:rPr lang="de-CH" sz="2000" dirty="0"/>
              <a:t> at </a:t>
            </a:r>
            <a:r>
              <a:rPr lang="de-CH" sz="2000" dirty="0" err="1"/>
              <a:t>day</a:t>
            </a:r>
            <a:r>
              <a:rPr lang="de-CH" sz="2000" dirty="0"/>
              <a:t> 6</a:t>
            </a:r>
          </a:p>
          <a:p>
            <a:r>
              <a:rPr lang="de-CH" sz="2000" dirty="0" err="1"/>
              <a:t>Survived</a:t>
            </a:r>
            <a:r>
              <a:rPr lang="de-CH" sz="2000" dirty="0"/>
              <a:t> </a:t>
            </a:r>
            <a:r>
              <a:rPr lang="de-CH" sz="2000" dirty="0" err="1"/>
              <a:t>without</a:t>
            </a:r>
            <a:r>
              <a:rPr lang="de-CH" sz="2000" dirty="0"/>
              <a:t> </a:t>
            </a:r>
            <a:r>
              <a:rPr lang="de-CH" sz="2000" dirty="0" err="1"/>
              <a:t>lesions</a:t>
            </a:r>
            <a:endParaRPr lang="de-C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2A96F-F546-42DD-AE9F-15DD3CE1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3" y="1849024"/>
            <a:ext cx="6707756" cy="34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4" name="Content Placeholder 2">
            <a:extLst>
              <a:ext uri="{FF2B5EF4-FFF2-40B4-BE49-F238E27FC236}">
                <a16:creationId xmlns:a16="http://schemas.microsoft.com/office/drawing/2014/main" id="{16EA61CD-9157-49E7-A826-B9B5DD0D4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702774"/>
              </p:ext>
            </p:extLst>
          </p:nvPr>
        </p:nvGraphicFramePr>
        <p:xfrm>
          <a:off x="635393" y="573005"/>
          <a:ext cx="5459082" cy="600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మా.. మంచు విజయం LIVE | MAA Elections 2021 Results | Burning">
            <a:extLst>
              <a:ext uri="{FF2B5EF4-FFF2-40B4-BE49-F238E27FC236}">
                <a16:creationId xmlns:a16="http://schemas.microsoft.com/office/drawing/2014/main" id="{B7F5A91B-7EF8-4009-839E-DD97BB88F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11454"/>
          <a:stretch/>
        </p:blipFill>
        <p:spPr bwMode="auto">
          <a:xfrm>
            <a:off x="6935638" y="1825625"/>
            <a:ext cx="5108274" cy="349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7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95BB2D66-31B0-4832-B2AD-93E53AAD3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" y="749290"/>
            <a:ext cx="7454623" cy="5415885"/>
          </a:xfrm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57AA4852-D29C-44AD-BD3E-AAA9F3EF57C6}"/>
              </a:ext>
            </a:extLst>
          </p:cNvPr>
          <p:cNvSpPr/>
          <p:nvPr/>
        </p:nvSpPr>
        <p:spPr>
          <a:xfrm>
            <a:off x="5403850" y="2542832"/>
            <a:ext cx="914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H1N1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EF65224C-A897-4C9A-B154-D61D4A941231}"/>
              </a:ext>
            </a:extLst>
          </p:cNvPr>
          <p:cNvSpPr/>
          <p:nvPr/>
        </p:nvSpPr>
        <p:spPr>
          <a:xfrm>
            <a:off x="6591300" y="149065"/>
            <a:ext cx="914400" cy="108751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SARS-CoV-2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A7D1938B-5600-4ECE-9D22-4C9237DB4736}"/>
              </a:ext>
            </a:extLst>
          </p:cNvPr>
          <p:cNvSpPr/>
          <p:nvPr/>
        </p:nvSpPr>
        <p:spPr>
          <a:xfrm>
            <a:off x="6096000" y="1572447"/>
            <a:ext cx="914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EOLIA </a:t>
            </a:r>
            <a:r>
              <a:rPr lang="de-CH" dirty="0" err="1"/>
              <a:t>trial</a:t>
            </a:r>
            <a:endParaRPr lang="de-CH" dirty="0"/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CF104D76-CFB0-4EAF-8739-D8C70AA23107}"/>
              </a:ext>
            </a:extLst>
          </p:cNvPr>
          <p:cNvSpPr/>
          <p:nvPr/>
        </p:nvSpPr>
        <p:spPr>
          <a:xfrm>
            <a:off x="4216400" y="3457232"/>
            <a:ext cx="914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SARS</a:t>
            </a:r>
          </a:p>
        </p:txBody>
      </p:sp>
      <p:pic>
        <p:nvPicPr>
          <p:cNvPr id="10" name="Grafik 2">
            <a:extLst>
              <a:ext uri="{FF2B5EF4-FFF2-40B4-BE49-F238E27FC236}">
                <a16:creationId xmlns:a16="http://schemas.microsoft.com/office/drawing/2014/main" id="{AF690EF4-AF83-4319-AE33-CC011B5B5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421" y="1887609"/>
            <a:ext cx="4662502" cy="3014591"/>
          </a:xfrm>
          <a:prstGeom prst="rect">
            <a:avLst/>
          </a:prstGeom>
        </p:spPr>
      </p:pic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98D5421C-5FA0-4AC3-A518-1FBA3AEA152E}"/>
              </a:ext>
            </a:extLst>
          </p:cNvPr>
          <p:cNvSpPr/>
          <p:nvPr/>
        </p:nvSpPr>
        <p:spPr>
          <a:xfrm>
            <a:off x="8933372" y="1358888"/>
            <a:ext cx="2026728" cy="134151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ELSO total ECMO </a:t>
            </a:r>
            <a:r>
              <a:rPr lang="de-CH" dirty="0" err="1"/>
              <a:t>numbers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73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13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CFCAF-E46E-4855-AE40-5ED97B77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01752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review the literature…</a:t>
            </a:r>
          </a:p>
        </p:txBody>
      </p:sp>
      <p:sp>
        <p:nvSpPr>
          <p:cNvPr id="512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76406-7504-4E53-A7F4-4FDD6F07F111}"/>
              </a:ext>
            </a:extLst>
          </p:cNvPr>
          <p:cNvSpPr txBox="1"/>
          <p:nvPr/>
        </p:nvSpPr>
        <p:spPr>
          <a:xfrm>
            <a:off x="736060" y="3278728"/>
            <a:ext cx="4818888" cy="2083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Before Covid-19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During Covid-19</a:t>
            </a:r>
          </a:p>
        </p:txBody>
      </p:sp>
      <p:pic>
        <p:nvPicPr>
          <p:cNvPr id="5124" name="Picture 4" descr="What is BC - before christ or behan****? | SoOLEGAL">
            <a:extLst>
              <a:ext uri="{FF2B5EF4-FFF2-40B4-BE49-F238E27FC236}">
                <a16:creationId xmlns:a16="http://schemas.microsoft.com/office/drawing/2014/main" id="{7ACF49C1-CEFD-46D4-8D9E-3B0E87FAA0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760" y="317239"/>
            <a:ext cx="5458968" cy="296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405BA7-7A9D-4B39-8E2D-93CC67FDD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8999"/>
            <a:ext cx="5458968" cy="307067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7867DB5-3664-4434-AA5D-8D1223DE048B}"/>
              </a:ext>
            </a:extLst>
          </p:cNvPr>
          <p:cNvSpPr/>
          <p:nvPr/>
        </p:nvSpPr>
        <p:spPr>
          <a:xfrm rot="19837241">
            <a:off x="4185757" y="30364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79C694B-6AB9-4314-A0F3-48F0D1CF3DB5}"/>
              </a:ext>
            </a:extLst>
          </p:cNvPr>
          <p:cNvSpPr/>
          <p:nvPr/>
        </p:nvSpPr>
        <p:spPr>
          <a:xfrm rot="1434288">
            <a:off x="4185491" y="4112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942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BB5501-684A-4C53-AC41-D56D49A1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7085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USA, Jan. 1999-October 2015, N= 83 ECMO in cohort of 15,3 million pregnancies</a:t>
            </a:r>
          </a:p>
          <a:p>
            <a:pPr marL="0" indent="0" algn="ctr">
              <a:buNone/>
            </a:pPr>
            <a:r>
              <a:rPr lang="en-US" sz="2000" b="1" dirty="0"/>
              <a:t>Healthcare Cost Utilization Project cohort, largest amount of US inpatient admission data</a:t>
            </a:r>
          </a:p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BCAF7-11EE-4234-A4BC-F3083092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98" y="2257561"/>
            <a:ext cx="8932955" cy="3566074"/>
          </a:xfrm>
          <a:prstGeom prst="rect">
            <a:avLst/>
          </a:prstGeom>
        </p:spPr>
      </p:pic>
      <p:pic>
        <p:nvPicPr>
          <p:cNvPr id="6" name="Picture 2" descr="What is BC - before christ or behan****? | SoOLEGAL">
            <a:extLst>
              <a:ext uri="{FF2B5EF4-FFF2-40B4-BE49-F238E27FC236}">
                <a16:creationId xmlns:a16="http://schemas.microsoft.com/office/drawing/2014/main" id="{1E41EA0D-D786-4F15-B8A1-9931C7AC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47" y="138878"/>
            <a:ext cx="2003051" cy="10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7A06D1-4455-4488-99F4-D7C850C9382A}"/>
              </a:ext>
            </a:extLst>
          </p:cNvPr>
          <p:cNvSpPr txBox="1"/>
          <p:nvPr/>
        </p:nvSpPr>
        <p:spPr>
          <a:xfrm>
            <a:off x="2163549" y="6318877"/>
            <a:ext cx="93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Sebastian N. </a:t>
            </a:r>
            <a:r>
              <a:rPr lang="de-CH" i="1" dirty="0"/>
              <a:t>et al, </a:t>
            </a:r>
            <a:r>
              <a:rPr lang="de-CH" dirty="0"/>
              <a:t>Archives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Gynecology</a:t>
            </a:r>
            <a:r>
              <a:rPr lang="de-CH" dirty="0"/>
              <a:t> and </a:t>
            </a:r>
            <a:r>
              <a:rPr lang="de-CH" dirty="0" err="1"/>
              <a:t>Obstetrics</a:t>
            </a:r>
            <a:r>
              <a:rPr lang="de-CH" dirty="0"/>
              <a:t>, 2020, DOI 10,1007/s00404-020-05530-5</a:t>
            </a:r>
          </a:p>
        </p:txBody>
      </p:sp>
    </p:spTree>
    <p:extLst>
      <p:ext uri="{BB962C8B-B14F-4D97-AF65-F5344CB8AC3E}">
        <p14:creationId xmlns:p14="http://schemas.microsoft.com/office/powerpoint/2010/main" val="21368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B5D92-DAAF-49C0-81FF-94021E533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442" y="274135"/>
            <a:ext cx="9740812" cy="6044742"/>
          </a:xfrm>
          <a:prstGeom prst="rect">
            <a:avLst/>
          </a:prstGeom>
        </p:spPr>
      </p:pic>
      <p:pic>
        <p:nvPicPr>
          <p:cNvPr id="6" name="Picture 2" descr="What is BC - before christ or behan****? | SoOLEGAL">
            <a:extLst>
              <a:ext uri="{FF2B5EF4-FFF2-40B4-BE49-F238E27FC236}">
                <a16:creationId xmlns:a16="http://schemas.microsoft.com/office/drawing/2014/main" id="{E17F5551-00B8-4EA3-A712-2D5A97F3B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47" y="138878"/>
            <a:ext cx="2003051" cy="10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3B12EA-61B1-4011-A329-A85955CB1A08}"/>
              </a:ext>
            </a:extLst>
          </p:cNvPr>
          <p:cNvSpPr txBox="1"/>
          <p:nvPr/>
        </p:nvSpPr>
        <p:spPr>
          <a:xfrm>
            <a:off x="2163549" y="6318877"/>
            <a:ext cx="93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Sebastian N. </a:t>
            </a:r>
            <a:r>
              <a:rPr lang="de-CH" i="1" dirty="0"/>
              <a:t>et al, </a:t>
            </a:r>
            <a:r>
              <a:rPr lang="de-CH" dirty="0"/>
              <a:t>Archives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Gynecology</a:t>
            </a:r>
            <a:r>
              <a:rPr lang="de-CH" dirty="0"/>
              <a:t> and </a:t>
            </a:r>
            <a:r>
              <a:rPr lang="de-CH" dirty="0" err="1"/>
              <a:t>Obstetrics</a:t>
            </a:r>
            <a:r>
              <a:rPr lang="de-CH" dirty="0"/>
              <a:t>, 2020, DOI 10,1007/s00404-020-05530-5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C5C53-8440-43E9-8AA5-BE5B2D0365FF}"/>
              </a:ext>
            </a:extLst>
          </p:cNvPr>
          <p:cNvSpPr txBox="1"/>
          <p:nvPr/>
        </p:nvSpPr>
        <p:spPr>
          <a:xfrm>
            <a:off x="2163549" y="5949545"/>
            <a:ext cx="693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Overall </a:t>
            </a:r>
            <a:r>
              <a:rPr lang="de-CH" b="1" dirty="0" err="1"/>
              <a:t>survival</a:t>
            </a:r>
            <a:r>
              <a:rPr lang="de-CH" b="1" dirty="0"/>
              <a:t> rate </a:t>
            </a:r>
            <a:r>
              <a:rPr lang="de-CH" b="1" dirty="0" err="1"/>
              <a:t>among</a:t>
            </a:r>
            <a:r>
              <a:rPr lang="de-CH" b="1" dirty="0"/>
              <a:t> </a:t>
            </a:r>
            <a:r>
              <a:rPr lang="de-CH" b="1" dirty="0" err="1"/>
              <a:t>pregnant</a:t>
            </a:r>
            <a:r>
              <a:rPr lang="de-CH" b="1" dirty="0"/>
              <a:t> </a:t>
            </a:r>
            <a:r>
              <a:rPr lang="de-CH" b="1" dirty="0" err="1"/>
              <a:t>women</a:t>
            </a:r>
            <a:r>
              <a:rPr lang="de-CH" b="1" dirty="0"/>
              <a:t> </a:t>
            </a:r>
            <a:r>
              <a:rPr lang="de-CH" b="1" dirty="0" err="1"/>
              <a:t>requiring</a:t>
            </a:r>
            <a:r>
              <a:rPr lang="de-CH" b="1" dirty="0"/>
              <a:t> ECMO was 62%</a:t>
            </a:r>
          </a:p>
        </p:txBody>
      </p:sp>
    </p:spTree>
    <p:extLst>
      <p:ext uri="{BB962C8B-B14F-4D97-AF65-F5344CB8AC3E}">
        <p14:creationId xmlns:p14="http://schemas.microsoft.com/office/powerpoint/2010/main" val="203044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4EB53-96BA-4BB1-925A-6DAAF814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International Extracorporeal Life Support Organization (ELSO) cohort analysis</a:t>
            </a:r>
            <a:b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N=280 from 1997-2017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Overall maternal survival was 70%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 mortality difference between VV and VA-ECMO,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 mortality difference between pulmonary or cardiac indications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Increased survival after 2010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CDD38-50D2-44CB-8DF3-FC12F3F44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62" y="720190"/>
            <a:ext cx="6220545" cy="5584353"/>
          </a:xfrm>
          <a:prstGeom prst="rect">
            <a:avLst/>
          </a:prstGeom>
        </p:spPr>
      </p:pic>
      <p:pic>
        <p:nvPicPr>
          <p:cNvPr id="4" name="Picture 2" descr="What is BC - before christ or behan****? | SoOLEGAL">
            <a:extLst>
              <a:ext uri="{FF2B5EF4-FFF2-40B4-BE49-F238E27FC236}">
                <a16:creationId xmlns:a16="http://schemas.microsoft.com/office/drawing/2014/main" id="{9F733F97-AFB2-4DF6-81A1-3E3699A5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47" y="138878"/>
            <a:ext cx="2003051" cy="10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E9FA7-309C-45A6-8FE7-E957407AB2D6}"/>
              </a:ext>
            </a:extLst>
          </p:cNvPr>
          <p:cNvSpPr txBox="1"/>
          <p:nvPr/>
        </p:nvSpPr>
        <p:spPr>
          <a:xfrm>
            <a:off x="1732672" y="6372232"/>
            <a:ext cx="872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Ramanathan, K. </a:t>
            </a:r>
            <a:r>
              <a:rPr lang="de-CH" i="1" dirty="0"/>
              <a:t>et al, </a:t>
            </a:r>
            <a:r>
              <a:rPr lang="de-CH" dirty="0"/>
              <a:t>Critical Care Medicine, 2020, DOI: 10.1097/CCM.0000000000004269 </a:t>
            </a:r>
          </a:p>
        </p:txBody>
      </p:sp>
      <p:sp>
        <p:nvSpPr>
          <p:cNvPr id="3" name="Up-down Arrow 2">
            <a:extLst>
              <a:ext uri="{FF2B5EF4-FFF2-40B4-BE49-F238E27FC236}">
                <a16:creationId xmlns:a16="http://schemas.microsoft.com/office/drawing/2014/main" id="{2DD73530-6A11-424D-8337-8EB07A71E4D9}"/>
              </a:ext>
            </a:extLst>
          </p:cNvPr>
          <p:cNvSpPr/>
          <p:nvPr/>
        </p:nvSpPr>
        <p:spPr>
          <a:xfrm>
            <a:off x="2187701" y="3831222"/>
            <a:ext cx="357310" cy="5795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9054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C29D-0DC4-4019-A5AE-8071AFF2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4" y="1734747"/>
            <a:ext cx="11611948" cy="314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b="1" dirty="0"/>
              <a:t>Single </a:t>
            </a:r>
            <a:r>
              <a:rPr lang="de-CH" sz="2000" b="1" dirty="0" err="1"/>
              <a:t>center</a:t>
            </a:r>
            <a:r>
              <a:rPr lang="de-CH" sz="2000" b="1" dirty="0"/>
              <a:t> </a:t>
            </a:r>
            <a:r>
              <a:rPr lang="de-CH" sz="2000" b="1" dirty="0" err="1"/>
              <a:t>cohort</a:t>
            </a:r>
            <a:r>
              <a:rPr lang="de-CH" sz="2000" b="1" dirty="0"/>
              <a:t>: </a:t>
            </a:r>
          </a:p>
          <a:p>
            <a:pPr marL="0" indent="0">
              <a:buNone/>
            </a:pPr>
            <a:r>
              <a:rPr lang="de-CH" sz="2000" b="1" dirty="0"/>
              <a:t>University </a:t>
            </a:r>
            <a:r>
              <a:rPr lang="de-CH" sz="2000" b="1" dirty="0" err="1"/>
              <a:t>of</a:t>
            </a:r>
            <a:r>
              <a:rPr lang="de-CH" sz="2000" b="1" dirty="0"/>
              <a:t> Maryland, </a:t>
            </a:r>
          </a:p>
          <a:p>
            <a:pPr marL="0" indent="0">
              <a:buNone/>
            </a:pPr>
            <a:r>
              <a:rPr lang="de-CH" sz="2000" b="1" dirty="0"/>
              <a:t>Baltimore, USA</a:t>
            </a:r>
          </a:p>
          <a:p>
            <a:pPr marL="0" indent="0">
              <a:buNone/>
            </a:pPr>
            <a:endParaRPr lang="de-CH" sz="2000" dirty="0"/>
          </a:p>
          <a:p>
            <a:r>
              <a:rPr lang="de-CH" sz="2000" dirty="0"/>
              <a:t>N=21, 2009-2019</a:t>
            </a:r>
          </a:p>
          <a:p>
            <a:pPr marL="0" indent="0">
              <a:buNone/>
            </a:pPr>
            <a:endParaRPr lang="de-CH" sz="2000" dirty="0"/>
          </a:p>
          <a:p>
            <a:r>
              <a:rPr lang="de-CH" sz="2000" dirty="0"/>
              <a:t>Maternal </a:t>
            </a:r>
            <a:r>
              <a:rPr lang="de-CH" sz="2000" dirty="0" err="1"/>
              <a:t>survival</a:t>
            </a:r>
            <a:r>
              <a:rPr lang="de-CH" sz="2000" dirty="0"/>
              <a:t> was 72%</a:t>
            </a:r>
          </a:p>
          <a:p>
            <a:pPr marL="0" indent="0">
              <a:buNone/>
            </a:pPr>
            <a:r>
              <a:rPr lang="de-CH" sz="2000" dirty="0"/>
              <a:t> </a:t>
            </a:r>
          </a:p>
          <a:p>
            <a:r>
              <a:rPr lang="de-CH" sz="2000" dirty="0"/>
              <a:t>Neonatal </a:t>
            </a:r>
            <a:r>
              <a:rPr lang="de-CH" sz="2000" dirty="0" err="1"/>
              <a:t>survival</a:t>
            </a:r>
            <a:r>
              <a:rPr lang="de-CH" sz="2000" dirty="0"/>
              <a:t> was 100%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8B7D1-B1A3-4DD1-92BD-9A5F3ADFA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05" y="87173"/>
            <a:ext cx="9177695" cy="6444748"/>
          </a:xfrm>
          <a:prstGeom prst="rect">
            <a:avLst/>
          </a:prstGeom>
        </p:spPr>
      </p:pic>
      <p:pic>
        <p:nvPicPr>
          <p:cNvPr id="4" name="Picture 2" descr="What is BC - before christ or behan****? | SoOLEGAL">
            <a:extLst>
              <a:ext uri="{FF2B5EF4-FFF2-40B4-BE49-F238E27FC236}">
                <a16:creationId xmlns:a16="http://schemas.microsoft.com/office/drawing/2014/main" id="{B85DD5B1-CDDC-4F04-BDAB-92324EB7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47" y="138878"/>
            <a:ext cx="2003051" cy="10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FBD56-E4F6-430C-BA91-DC5A5E961354}"/>
              </a:ext>
            </a:extLst>
          </p:cNvPr>
          <p:cNvSpPr txBox="1"/>
          <p:nvPr/>
        </p:nvSpPr>
        <p:spPr>
          <a:xfrm>
            <a:off x="3733800" y="6526768"/>
            <a:ext cx="673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Lankford</a:t>
            </a:r>
            <a:r>
              <a:rPr lang="de-CH" dirty="0"/>
              <a:t> AS. </a:t>
            </a:r>
            <a:r>
              <a:rPr lang="de-CH" i="1" dirty="0"/>
              <a:t>et al., </a:t>
            </a:r>
            <a:r>
              <a:rPr lang="de-CH" dirty="0"/>
              <a:t>A&amp;A, 2021, DOI: 10.1213/ANE.0000000000005266</a:t>
            </a:r>
          </a:p>
        </p:txBody>
      </p:sp>
    </p:spTree>
    <p:extLst>
      <p:ext uri="{BB962C8B-B14F-4D97-AF65-F5344CB8AC3E}">
        <p14:creationId xmlns:p14="http://schemas.microsoft.com/office/powerpoint/2010/main" val="272111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8502-9662-455F-AEFB-651C66C8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8" y="203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CH" sz="2800" b="1" dirty="0"/>
              <a:t>ECMO-</a:t>
            </a:r>
            <a:r>
              <a:rPr lang="de-CH" sz="2800" b="1" dirty="0" err="1"/>
              <a:t>related</a:t>
            </a:r>
            <a:r>
              <a:rPr lang="de-CH" sz="2800" b="1" dirty="0"/>
              <a:t> </a:t>
            </a:r>
            <a:r>
              <a:rPr lang="de-CH" sz="2800" b="1" dirty="0" err="1"/>
              <a:t>complications</a:t>
            </a:r>
            <a:r>
              <a:rPr lang="de-CH" sz="2800" b="1" dirty="0"/>
              <a:t>: </a:t>
            </a:r>
            <a:br>
              <a:rPr lang="de-CH" sz="2800" b="1" dirty="0"/>
            </a:br>
            <a:r>
              <a:rPr lang="de-CH" sz="2400" dirty="0"/>
              <a:t>33%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dirty="0" err="1"/>
              <a:t>major</a:t>
            </a:r>
            <a:r>
              <a:rPr lang="de-CH" sz="2400" dirty="0"/>
              <a:t> </a:t>
            </a:r>
            <a:r>
              <a:rPr lang="de-CH" sz="2400" dirty="0" err="1"/>
              <a:t>bleeding</a:t>
            </a:r>
            <a:br>
              <a:rPr lang="de-CH" sz="2400" dirty="0"/>
            </a:br>
            <a:r>
              <a:rPr lang="de-CH" sz="2400" dirty="0" err="1"/>
              <a:t>Pulmonary</a:t>
            </a:r>
            <a:r>
              <a:rPr lang="de-CH" sz="2400" dirty="0"/>
              <a:t> </a:t>
            </a:r>
            <a:r>
              <a:rPr lang="de-CH" sz="2400" dirty="0" err="1"/>
              <a:t>embolism</a:t>
            </a:r>
            <a:br>
              <a:rPr lang="de-CH" sz="2400" dirty="0"/>
            </a:br>
            <a:r>
              <a:rPr lang="de-CH" sz="2400" dirty="0" err="1"/>
              <a:t>limb</a:t>
            </a:r>
            <a:r>
              <a:rPr lang="de-CH" sz="2400" dirty="0"/>
              <a:t> </a:t>
            </a:r>
            <a:r>
              <a:rPr lang="de-CH" sz="2400" dirty="0" err="1"/>
              <a:t>ischemia</a:t>
            </a:r>
            <a:endParaRPr lang="de-CH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D801A0-7B6E-4FD5-A817-14208FB7C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836" y="1667539"/>
            <a:ext cx="9305763" cy="4986518"/>
          </a:xfrm>
        </p:spPr>
      </p:pic>
      <p:sp>
        <p:nvSpPr>
          <p:cNvPr id="4" name="Arrow: Right 6">
            <a:extLst>
              <a:ext uri="{FF2B5EF4-FFF2-40B4-BE49-F238E27FC236}">
                <a16:creationId xmlns:a16="http://schemas.microsoft.com/office/drawing/2014/main" id="{53D85FB2-4851-F440-852C-856E812D47E2}"/>
              </a:ext>
            </a:extLst>
          </p:cNvPr>
          <p:cNvSpPr/>
          <p:nvPr/>
        </p:nvSpPr>
        <p:spPr>
          <a:xfrm rot="10800000">
            <a:off x="10142110" y="25616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D3D40C4A-536F-7848-B001-4565280E7841}"/>
              </a:ext>
            </a:extLst>
          </p:cNvPr>
          <p:cNvSpPr/>
          <p:nvPr/>
        </p:nvSpPr>
        <p:spPr>
          <a:xfrm rot="10800000">
            <a:off x="10142110" y="30910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6A93C2A-8C74-4F4B-ACAD-99DA61BBDD38}"/>
              </a:ext>
            </a:extLst>
          </p:cNvPr>
          <p:cNvSpPr/>
          <p:nvPr/>
        </p:nvSpPr>
        <p:spPr>
          <a:xfrm rot="10800000">
            <a:off x="10186198" y="38585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Arrow: Right 6">
            <a:extLst>
              <a:ext uri="{FF2B5EF4-FFF2-40B4-BE49-F238E27FC236}">
                <a16:creationId xmlns:a16="http://schemas.microsoft.com/office/drawing/2014/main" id="{C593BEA0-C807-6643-96C3-F62673CA683F}"/>
              </a:ext>
            </a:extLst>
          </p:cNvPr>
          <p:cNvSpPr/>
          <p:nvPr/>
        </p:nvSpPr>
        <p:spPr>
          <a:xfrm rot="10800000">
            <a:off x="10186198" y="49481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Arrow: Right 6">
            <a:extLst>
              <a:ext uri="{FF2B5EF4-FFF2-40B4-BE49-F238E27FC236}">
                <a16:creationId xmlns:a16="http://schemas.microsoft.com/office/drawing/2014/main" id="{0C96B69B-4F7A-5741-BDC1-B0A7C311FCBD}"/>
              </a:ext>
            </a:extLst>
          </p:cNvPr>
          <p:cNvSpPr/>
          <p:nvPr/>
        </p:nvSpPr>
        <p:spPr>
          <a:xfrm rot="10800000">
            <a:off x="10197773" y="53164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32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9324-74A9-4044-AA0A-79A93FCD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24" y="227102"/>
            <a:ext cx="10515600" cy="1325563"/>
          </a:xfrm>
        </p:spPr>
        <p:txBody>
          <a:bodyPr/>
          <a:lstStyle/>
          <a:p>
            <a:pPr algn="ctr"/>
            <a:r>
              <a:rPr lang="de-CH" dirty="0" err="1"/>
              <a:t>Finally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meta-regression </a:t>
            </a:r>
            <a:r>
              <a:rPr lang="de-CH" dirty="0" err="1"/>
              <a:t>analysis</a:t>
            </a:r>
            <a:endParaRPr lang="de-CH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9B73DA1D-33E1-4E28-A80E-F9CD3BE66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98" y="1777041"/>
            <a:ext cx="6910252" cy="38697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D20560-CC0F-4297-B61E-388DB0029137}"/>
              </a:ext>
            </a:extLst>
          </p:cNvPr>
          <p:cNvSpPr txBox="1"/>
          <p:nvPr/>
        </p:nvSpPr>
        <p:spPr>
          <a:xfrm>
            <a:off x="1346200" y="6261566"/>
            <a:ext cx="881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Zhang, J.J </a:t>
            </a:r>
            <a:r>
              <a:rPr lang="de-CH" i="1" dirty="0"/>
              <a:t>et al</a:t>
            </a:r>
            <a:r>
              <a:rPr lang="de-CH" dirty="0"/>
              <a:t>., Journal </a:t>
            </a:r>
            <a:r>
              <a:rPr lang="de-CH" dirty="0" err="1"/>
              <a:t>of</a:t>
            </a:r>
            <a:r>
              <a:rPr lang="de-CH" dirty="0"/>
              <a:t> Intensive Care Medicine, 2019, DOI: 10.1177/0885066619892826</a:t>
            </a:r>
          </a:p>
        </p:txBody>
      </p:sp>
    </p:spTree>
    <p:extLst>
      <p:ext uri="{BB962C8B-B14F-4D97-AF65-F5344CB8AC3E}">
        <p14:creationId xmlns:p14="http://schemas.microsoft.com/office/powerpoint/2010/main" val="393691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0" y="2280088"/>
            <a:ext cx="12192000" cy="3109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6" name="Rechteck 15"/>
          <p:cNvSpPr/>
          <p:nvPr/>
        </p:nvSpPr>
        <p:spPr>
          <a:xfrm>
            <a:off x="4499589" y="72171"/>
            <a:ext cx="7692411" cy="2123658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spAutoFit/>
          </a:bodyPr>
          <a:lstStyle/>
          <a:p>
            <a:pPr algn="ctr"/>
            <a:r>
              <a:rPr lang="de-DE" sz="66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SwissAnaesthesia</a:t>
            </a:r>
          </a:p>
          <a:p>
            <a:pPr algn="ctr"/>
            <a:r>
              <a:rPr lang="de-DE" sz="66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0" y="5616440"/>
            <a:ext cx="605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Congress</a:t>
            </a:r>
          </a:p>
          <a:p>
            <a:pPr algn="ctr"/>
            <a:r>
              <a:rPr lang="de-CH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Palexpo</a:t>
            </a:r>
            <a:r>
              <a:rPr lang="de-CH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Genève, 28 – 30 </a:t>
            </a:r>
            <a:r>
              <a:rPr lang="de-CH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de-CH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9550" y="2398352"/>
            <a:ext cx="117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Disclosure/Conflict of Interest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822950" y="3493998"/>
            <a:ext cx="1177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637113"/>
            <a:ext cx="4060678" cy="6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7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123ED-6674-4CB1-90FA-818A6A66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02" y="152101"/>
            <a:ext cx="10515600" cy="4351338"/>
          </a:xfrm>
        </p:spPr>
        <p:txBody>
          <a:bodyPr/>
          <a:lstStyle/>
          <a:p>
            <a:r>
              <a:rPr lang="de-CH" dirty="0"/>
              <a:t>N=78</a:t>
            </a:r>
          </a:p>
          <a:p>
            <a:r>
              <a:rPr lang="de-CH" dirty="0"/>
              <a:t>9 </a:t>
            </a:r>
            <a:r>
              <a:rPr lang="de-CH" dirty="0" err="1"/>
              <a:t>studies</a:t>
            </a:r>
            <a:r>
              <a:rPr lang="de-CH" dirty="0"/>
              <a:t> </a:t>
            </a:r>
            <a:r>
              <a:rPr lang="de-CH" dirty="0" err="1"/>
              <a:t>included</a:t>
            </a:r>
            <a:r>
              <a:rPr lang="de-CH" dirty="0"/>
              <a:t> in quantitative </a:t>
            </a:r>
            <a:r>
              <a:rPr lang="de-CH" dirty="0" err="1"/>
              <a:t>synthesis</a:t>
            </a:r>
            <a:endParaRPr lang="de-CH" dirty="0"/>
          </a:p>
          <a:p>
            <a:r>
              <a:rPr lang="de-CH" dirty="0"/>
              <a:t>Time </a:t>
            </a:r>
            <a:r>
              <a:rPr lang="de-CH" dirty="0" err="1"/>
              <a:t>range</a:t>
            </a:r>
            <a:r>
              <a:rPr lang="de-CH" dirty="0"/>
              <a:t> 1972-2017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B5F3C-C056-4764-9F8C-4ED5054C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59" y="1708789"/>
            <a:ext cx="11329639" cy="512956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E81A1B0-1A17-47C7-A4D4-5ACED9233AF8}"/>
              </a:ext>
            </a:extLst>
          </p:cNvPr>
          <p:cNvSpPr/>
          <p:nvPr/>
        </p:nvSpPr>
        <p:spPr>
          <a:xfrm>
            <a:off x="1808602" y="1678628"/>
            <a:ext cx="1447800" cy="469141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EE90FE-95F1-4977-BDEF-86EA3A615329}"/>
              </a:ext>
            </a:extLst>
          </p:cNvPr>
          <p:cNvSpPr/>
          <p:nvPr/>
        </p:nvSpPr>
        <p:spPr>
          <a:xfrm>
            <a:off x="6724652" y="1503508"/>
            <a:ext cx="3831422" cy="469141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84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7912B-6A56-4F30-BB11-0976F03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37" y="2763580"/>
            <a:ext cx="3739341" cy="1330839"/>
          </a:xfrm>
        </p:spPr>
        <p:txBody>
          <a:bodyPr>
            <a:normAutofit fontScale="90000"/>
          </a:bodyPr>
          <a:lstStyle/>
          <a:p>
            <a:pPr algn="ctr"/>
            <a:r>
              <a:rPr lang="de-CH" sz="3400" dirty="0" err="1"/>
              <a:t>Pooled</a:t>
            </a:r>
            <a:r>
              <a:rPr lang="de-CH" sz="3400" dirty="0"/>
              <a:t> </a:t>
            </a:r>
            <a:r>
              <a:rPr lang="de-CH" sz="3400" dirty="0" err="1"/>
              <a:t>prevalance</a:t>
            </a:r>
            <a:r>
              <a:rPr lang="de-CH" sz="3400" dirty="0"/>
              <a:t> </a:t>
            </a:r>
            <a:r>
              <a:rPr lang="de-CH" sz="3400" dirty="0" err="1"/>
              <a:t>of</a:t>
            </a:r>
            <a:r>
              <a:rPr lang="de-CH" sz="3400" dirty="0"/>
              <a:t> maternal </a:t>
            </a:r>
            <a:r>
              <a:rPr lang="de-CH" sz="3400" dirty="0" err="1"/>
              <a:t>survival</a:t>
            </a:r>
            <a:r>
              <a:rPr lang="de-CH" sz="3400" dirty="0"/>
              <a:t>:</a:t>
            </a:r>
            <a:br>
              <a:rPr lang="de-CH" sz="3400" dirty="0"/>
            </a:br>
            <a:r>
              <a:rPr lang="de-CH" sz="3400" dirty="0"/>
              <a:t>77.2%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0F780B-1F21-472D-BFBD-9901FB507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068" y="1275018"/>
            <a:ext cx="7205932" cy="4977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BB6532-0304-4056-A24F-B46017F7A3B0}"/>
              </a:ext>
            </a:extLst>
          </p:cNvPr>
          <p:cNvSpPr txBox="1"/>
          <p:nvPr/>
        </p:nvSpPr>
        <p:spPr>
          <a:xfrm>
            <a:off x="1450975" y="6488667"/>
            <a:ext cx="881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Zhang, J.J </a:t>
            </a:r>
            <a:r>
              <a:rPr lang="de-CH" i="1" dirty="0"/>
              <a:t>et al</a:t>
            </a:r>
            <a:r>
              <a:rPr lang="de-CH" dirty="0"/>
              <a:t>., Journal </a:t>
            </a:r>
            <a:r>
              <a:rPr lang="de-CH" dirty="0" err="1"/>
              <a:t>of</a:t>
            </a:r>
            <a:r>
              <a:rPr lang="de-CH" dirty="0"/>
              <a:t> Intensive Care Medicine, 2019, DOI: 10.1177/0885066619892826</a:t>
            </a:r>
          </a:p>
        </p:txBody>
      </p:sp>
    </p:spTree>
    <p:extLst>
      <p:ext uri="{BB962C8B-B14F-4D97-AF65-F5344CB8AC3E}">
        <p14:creationId xmlns:p14="http://schemas.microsoft.com/office/powerpoint/2010/main" val="1146562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DD87A-9BD9-4045-8158-1A8917B8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09" y="2763580"/>
            <a:ext cx="3739341" cy="1330839"/>
          </a:xfrm>
        </p:spPr>
        <p:txBody>
          <a:bodyPr>
            <a:normAutofit/>
          </a:bodyPr>
          <a:lstStyle/>
          <a:p>
            <a:pPr algn="ctr"/>
            <a:r>
              <a:rPr lang="de-CH" sz="2800" dirty="0" err="1"/>
              <a:t>Pooled</a:t>
            </a:r>
            <a:r>
              <a:rPr lang="de-CH" sz="2800" dirty="0"/>
              <a:t> </a:t>
            </a:r>
            <a:r>
              <a:rPr lang="de-CH" sz="2800" dirty="0" err="1"/>
              <a:t>prevalence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bleeding</a:t>
            </a:r>
            <a:r>
              <a:rPr lang="de-CH" sz="2800" dirty="0"/>
              <a:t> </a:t>
            </a:r>
            <a:r>
              <a:rPr lang="de-CH" sz="2800" dirty="0" err="1"/>
              <a:t>complications</a:t>
            </a:r>
            <a:br>
              <a:rPr lang="de-CH" sz="2800" dirty="0"/>
            </a:br>
            <a:r>
              <a:rPr lang="de-CH" sz="2800" dirty="0"/>
              <a:t>38%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F8EBA3-8052-4898-8D0E-429F2A82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618" y="1422306"/>
            <a:ext cx="7284382" cy="4736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502B7-6064-4C32-8806-EA96F7F42270}"/>
              </a:ext>
            </a:extLst>
          </p:cNvPr>
          <p:cNvSpPr txBox="1"/>
          <p:nvPr/>
        </p:nvSpPr>
        <p:spPr>
          <a:xfrm>
            <a:off x="1384300" y="6394916"/>
            <a:ext cx="881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Zhang, J.J </a:t>
            </a:r>
            <a:r>
              <a:rPr lang="de-CH" i="1" dirty="0"/>
              <a:t>et al</a:t>
            </a:r>
            <a:r>
              <a:rPr lang="de-CH" dirty="0"/>
              <a:t>., Journal </a:t>
            </a:r>
            <a:r>
              <a:rPr lang="de-CH" dirty="0" err="1"/>
              <a:t>of</a:t>
            </a:r>
            <a:r>
              <a:rPr lang="de-CH" dirty="0"/>
              <a:t> Intensive Care Medicine, 2019, DOI: 10.1177/0885066619892826</a:t>
            </a:r>
          </a:p>
        </p:txBody>
      </p:sp>
    </p:spTree>
    <p:extLst>
      <p:ext uri="{BB962C8B-B14F-4D97-AF65-F5344CB8AC3E}">
        <p14:creationId xmlns:p14="http://schemas.microsoft.com/office/powerpoint/2010/main" val="568106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E6D30-0FE5-4B39-877B-60251AF6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34" y="2904227"/>
            <a:ext cx="3739341" cy="1330839"/>
          </a:xfrm>
        </p:spPr>
        <p:txBody>
          <a:bodyPr>
            <a:normAutofit fontScale="90000"/>
          </a:bodyPr>
          <a:lstStyle/>
          <a:p>
            <a:pPr algn="ctr"/>
            <a:r>
              <a:rPr lang="de-CH" sz="3400" dirty="0" err="1"/>
              <a:t>Pooled</a:t>
            </a:r>
            <a:r>
              <a:rPr lang="de-CH" sz="3400" dirty="0"/>
              <a:t> </a:t>
            </a:r>
            <a:r>
              <a:rPr lang="de-CH" sz="3400" dirty="0" err="1"/>
              <a:t>prevalence</a:t>
            </a:r>
            <a:r>
              <a:rPr lang="de-CH" sz="3400" dirty="0"/>
              <a:t> </a:t>
            </a:r>
            <a:r>
              <a:rPr lang="de-CH" sz="3400" dirty="0" err="1"/>
              <a:t>of</a:t>
            </a:r>
            <a:r>
              <a:rPr lang="de-CH" sz="3400" dirty="0"/>
              <a:t> fetal </a:t>
            </a:r>
            <a:r>
              <a:rPr lang="de-CH" sz="3400" dirty="0" err="1"/>
              <a:t>survival</a:t>
            </a:r>
            <a:r>
              <a:rPr lang="de-CH" sz="3400" dirty="0"/>
              <a:t> rate: 69.1%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419860-27B0-4E2A-9A02-B96E4897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179201"/>
            <a:ext cx="7309449" cy="4780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175A5-A95D-41BC-919C-AA99FED564EA}"/>
              </a:ext>
            </a:extLst>
          </p:cNvPr>
          <p:cNvSpPr txBox="1"/>
          <p:nvPr/>
        </p:nvSpPr>
        <p:spPr>
          <a:xfrm>
            <a:off x="1365250" y="6458607"/>
            <a:ext cx="881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Zhang, J.J </a:t>
            </a:r>
            <a:r>
              <a:rPr lang="de-CH" i="1" dirty="0"/>
              <a:t>et al</a:t>
            </a:r>
            <a:r>
              <a:rPr lang="de-CH" dirty="0"/>
              <a:t>., Journal </a:t>
            </a:r>
            <a:r>
              <a:rPr lang="de-CH" dirty="0" err="1"/>
              <a:t>of</a:t>
            </a:r>
            <a:r>
              <a:rPr lang="de-CH" dirty="0"/>
              <a:t> Intensive Care Medicine, 2019, DOI: 10.1177/0885066619892826</a:t>
            </a:r>
          </a:p>
        </p:txBody>
      </p:sp>
    </p:spTree>
    <p:extLst>
      <p:ext uri="{BB962C8B-B14F-4D97-AF65-F5344CB8AC3E}">
        <p14:creationId xmlns:p14="http://schemas.microsoft.com/office/powerpoint/2010/main" val="95494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33A9-2D18-4C73-BDBB-931DAF2D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0" y="5029723"/>
            <a:ext cx="11789674" cy="2050271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 err="1"/>
              <a:t>Meanwhile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Delta variant </a:t>
            </a:r>
            <a:r>
              <a:rPr lang="de-CH" dirty="0" err="1"/>
              <a:t>arrived</a:t>
            </a:r>
            <a:r>
              <a:rPr lang="de-CH" dirty="0"/>
              <a:t> also in </a:t>
            </a:r>
            <a:r>
              <a:rPr lang="de-CH" dirty="0" err="1"/>
              <a:t>Switzerland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ICU-median </a:t>
            </a:r>
            <a:r>
              <a:rPr lang="de-CH" dirty="0" err="1"/>
              <a:t>with</a:t>
            </a:r>
            <a:r>
              <a:rPr lang="de-CH" dirty="0"/>
              <a:t> SARS-CoV-2 </a:t>
            </a:r>
            <a:r>
              <a:rPr lang="de-CH" dirty="0" err="1"/>
              <a:t>is</a:t>
            </a:r>
            <a:r>
              <a:rPr lang="de-CH" dirty="0"/>
              <a:t> 57 </a:t>
            </a:r>
            <a:r>
              <a:rPr lang="de-CH" dirty="0" err="1"/>
              <a:t>years</a:t>
            </a:r>
            <a:r>
              <a:rPr lang="de-CH" dirty="0"/>
              <a:t> </a:t>
            </a:r>
            <a:r>
              <a:rPr lang="de-CH" dirty="0" err="1"/>
              <a:t>old</a:t>
            </a:r>
            <a:br>
              <a:rPr lang="de-CH" dirty="0"/>
            </a:br>
            <a:endParaRPr lang="de-C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DAAEC7-D5C2-49DB-A371-CEB5B08DC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6811" y="0"/>
            <a:ext cx="5462489" cy="3072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8DAEF7-82C5-BA47-88F4-52909D7DD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0" y="1650906"/>
            <a:ext cx="6479421" cy="28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16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00CE7-0401-45DF-889D-DED7B3DE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" y="2283075"/>
            <a:ext cx="4465456" cy="2291849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 err="1"/>
              <a:t>Highly</a:t>
            </a:r>
            <a:r>
              <a:rPr lang="de-CH" dirty="0"/>
              <a:t> informal Email and </a:t>
            </a:r>
            <a:r>
              <a:rPr lang="de-CH" dirty="0" err="1"/>
              <a:t>Whatsapp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CH-survey</a:t>
            </a:r>
            <a:br>
              <a:rPr lang="de-CH" dirty="0"/>
            </a:br>
            <a:br>
              <a:rPr lang="de-CH" dirty="0"/>
            </a:br>
            <a:r>
              <a:rPr lang="de-CH" dirty="0"/>
              <a:t>(Tanks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respondents</a:t>
            </a:r>
            <a:r>
              <a:rPr lang="de-CH" dirty="0"/>
              <a:t>!)</a:t>
            </a:r>
          </a:p>
        </p:txBody>
      </p:sp>
      <p:sp>
        <p:nvSpPr>
          <p:cNvPr id="4" name="Curved Left Arrow 3">
            <a:extLst>
              <a:ext uri="{FF2B5EF4-FFF2-40B4-BE49-F238E27FC236}">
                <a16:creationId xmlns:a16="http://schemas.microsoft.com/office/drawing/2014/main" id="{8ACA9C23-62EA-A642-94F7-81D1C19DDC49}"/>
              </a:ext>
            </a:extLst>
          </p:cNvPr>
          <p:cNvSpPr/>
          <p:nvPr/>
        </p:nvSpPr>
        <p:spPr>
          <a:xfrm>
            <a:off x="11298510" y="1990845"/>
            <a:ext cx="731520" cy="6920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204451-A907-4C0B-8AAF-78D739E88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40822"/>
              </p:ext>
            </p:extLst>
          </p:nvPr>
        </p:nvGraphicFramePr>
        <p:xfrm>
          <a:off x="5092782" y="1033461"/>
          <a:ext cx="6205728" cy="4638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1636">
                  <a:extLst>
                    <a:ext uri="{9D8B030D-6E8A-4147-A177-3AD203B41FA5}">
                      <a16:colId xmlns:a16="http://schemas.microsoft.com/office/drawing/2014/main" val="1537140067"/>
                    </a:ext>
                  </a:extLst>
                </a:gridCol>
                <a:gridCol w="2251636">
                  <a:extLst>
                    <a:ext uri="{9D8B030D-6E8A-4147-A177-3AD203B41FA5}">
                      <a16:colId xmlns:a16="http://schemas.microsoft.com/office/drawing/2014/main" val="4141808424"/>
                    </a:ext>
                  </a:extLst>
                </a:gridCol>
                <a:gridCol w="1702456">
                  <a:extLst>
                    <a:ext uri="{9D8B030D-6E8A-4147-A177-3AD203B41FA5}">
                      <a16:colId xmlns:a16="http://schemas.microsoft.com/office/drawing/2014/main" val="2815564166"/>
                    </a:ext>
                  </a:extLst>
                </a:gridCol>
              </a:tblGrid>
              <a:tr h="42169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 dirty="0" err="1">
                          <a:effectLst/>
                        </a:rPr>
                        <a:t>Parturient</a:t>
                      </a:r>
                      <a:r>
                        <a:rPr lang="de-CH" sz="2000" u="none" strike="noStrike" dirty="0">
                          <a:effectLst/>
                        </a:rPr>
                        <a:t> </a:t>
                      </a:r>
                      <a:r>
                        <a:rPr lang="de-CH" sz="2000" u="none" strike="noStrike" dirty="0" err="1">
                          <a:effectLst/>
                        </a:rPr>
                        <a:t>patients</a:t>
                      </a:r>
                      <a:r>
                        <a:rPr lang="de-CH" sz="2000" u="none" strike="noStrike" dirty="0">
                          <a:effectLst/>
                        </a:rPr>
                        <a:t> in </a:t>
                      </a:r>
                      <a:r>
                        <a:rPr lang="de-CH" sz="2000" u="none" strike="noStrike" dirty="0" err="1">
                          <a:effectLst/>
                        </a:rPr>
                        <a:t>ICU's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14101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Center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Intubated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on ECMO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8334535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Luzern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3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1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700229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Zürich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5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1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0601196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Bern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4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1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7752816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Geneva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0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0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554584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Winterthur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0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na.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7880693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Basel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0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0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5125264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Lausanne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?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?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3890041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St. Gallen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>
                          <a:effectLst/>
                        </a:rPr>
                        <a:t>1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1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459453"/>
                  </a:ext>
                </a:extLst>
              </a:tr>
              <a:tr h="421698">
                <a:tc>
                  <a:txBody>
                    <a:bodyPr/>
                    <a:lstStyle/>
                    <a:p>
                      <a:pPr algn="l" fontAlgn="ctr"/>
                      <a:r>
                        <a:rPr lang="de-CH" sz="2000" u="none" strike="noStrike">
                          <a:effectLst/>
                        </a:rPr>
                        <a:t>Sion</a:t>
                      </a:r>
                      <a:endParaRPr lang="de-CH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000" u="none" strike="noStrike" dirty="0">
                          <a:effectLst/>
                        </a:rPr>
                        <a:t>0</a:t>
                      </a:r>
                      <a:endParaRPr lang="de-CH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5021867"/>
                  </a:ext>
                </a:extLst>
              </a:tr>
            </a:tbl>
          </a:graphicData>
        </a:graphic>
      </p:graphicFrame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1B1D1AE-C374-43FA-9558-A972DF5E8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2090" y="0"/>
            <a:ext cx="2549909" cy="14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85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A - International Conventions">
            <a:extLst>
              <a:ext uri="{FF2B5EF4-FFF2-40B4-BE49-F238E27FC236}">
                <a16:creationId xmlns:a16="http://schemas.microsoft.com/office/drawing/2014/main" id="{B3F06156-A549-412E-886A-214D06105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r="1" b="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2D2898A-6F4F-4747-922C-591ACA3A0239}"/>
              </a:ext>
            </a:extLst>
          </p:cNvPr>
          <p:cNvSpPr/>
          <p:nvPr/>
        </p:nvSpPr>
        <p:spPr>
          <a:xfrm>
            <a:off x="569343" y="1861868"/>
            <a:ext cx="845389" cy="3968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8AE63D-23A8-4587-9980-AA4AC6CBF270}"/>
              </a:ext>
            </a:extLst>
          </p:cNvPr>
          <p:cNvSpPr/>
          <p:nvPr/>
        </p:nvSpPr>
        <p:spPr>
          <a:xfrm>
            <a:off x="4569843" y="1264968"/>
            <a:ext cx="845389" cy="3968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F52B59B-25B7-4E69-96FB-577FB11DC4F7}"/>
              </a:ext>
            </a:extLst>
          </p:cNvPr>
          <p:cNvSpPr/>
          <p:nvPr/>
        </p:nvSpPr>
        <p:spPr>
          <a:xfrm rot="10800000">
            <a:off x="5797110" y="1626558"/>
            <a:ext cx="845389" cy="3968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AB0973A-93AC-4774-8F17-2478C8A07225}"/>
              </a:ext>
            </a:extLst>
          </p:cNvPr>
          <p:cNvSpPr/>
          <p:nvPr/>
        </p:nvSpPr>
        <p:spPr>
          <a:xfrm rot="10800000">
            <a:off x="10077010" y="2426658"/>
            <a:ext cx="845389" cy="3968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EDE787-E8A7-429C-8D18-23D8793C85C9}"/>
              </a:ext>
            </a:extLst>
          </p:cNvPr>
          <p:cNvSpPr/>
          <p:nvPr/>
        </p:nvSpPr>
        <p:spPr>
          <a:xfrm>
            <a:off x="538970" y="5335369"/>
            <a:ext cx="1751524" cy="8227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SARS-CoV2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5D97C4D-F185-429F-B47C-102D6E805785}"/>
              </a:ext>
            </a:extLst>
          </p:cNvPr>
          <p:cNvSpPr/>
          <p:nvPr/>
        </p:nvSpPr>
        <p:spPr>
          <a:xfrm rot="7282568">
            <a:off x="11058100" y="3399367"/>
            <a:ext cx="845389" cy="39681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4A9308-365C-4F5E-8FA3-9A6E9031C245}"/>
              </a:ext>
            </a:extLst>
          </p:cNvPr>
          <p:cNvSpPr/>
          <p:nvPr/>
        </p:nvSpPr>
        <p:spPr>
          <a:xfrm>
            <a:off x="9860175" y="5300444"/>
            <a:ext cx="1823287" cy="8926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H1N1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EF74812-997E-4F60-91B2-243AEA3D7F76}"/>
              </a:ext>
            </a:extLst>
          </p:cNvPr>
          <p:cNvSpPr/>
          <p:nvPr/>
        </p:nvSpPr>
        <p:spPr>
          <a:xfrm rot="3417467">
            <a:off x="5183476" y="956531"/>
            <a:ext cx="845389" cy="39681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627DFE4-7629-424A-94E0-86C4EEB0A23B}"/>
              </a:ext>
            </a:extLst>
          </p:cNvPr>
          <p:cNvSpPr/>
          <p:nvPr/>
        </p:nvSpPr>
        <p:spPr>
          <a:xfrm>
            <a:off x="816953" y="2188233"/>
            <a:ext cx="845389" cy="3968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84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D455-63F5-894F-B245-14528655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UK </a:t>
            </a:r>
            <a:r>
              <a:rPr lang="de-CH" dirty="0" err="1"/>
              <a:t>Obstetric</a:t>
            </a:r>
            <a:r>
              <a:rPr lang="de-CH" dirty="0"/>
              <a:t> Surveillance System (UKOSS)</a:t>
            </a:r>
            <a:endParaRPr lang="en-C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BB0E2C-A1FF-43FA-AE93-5AAF04C10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214" y="1672338"/>
            <a:ext cx="7047571" cy="22636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1D831-67DB-4ABD-90F2-CC51A2081B14}"/>
              </a:ext>
            </a:extLst>
          </p:cNvPr>
          <p:cNvSpPr txBox="1"/>
          <p:nvPr/>
        </p:nvSpPr>
        <p:spPr>
          <a:xfrm>
            <a:off x="250016" y="4246106"/>
            <a:ext cx="60381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N=427 in </a:t>
            </a:r>
            <a:r>
              <a:rPr lang="de-CH" sz="2000" b="1" dirty="0" err="1"/>
              <a:t>between</a:t>
            </a:r>
            <a:r>
              <a:rPr lang="de-CH" sz="2000" b="1" dirty="0"/>
              <a:t> March 1st 2020 and April 14th. 2020</a:t>
            </a:r>
          </a:p>
          <a:p>
            <a:endParaRPr lang="de-CH" sz="2000" dirty="0"/>
          </a:p>
          <a:p>
            <a:r>
              <a:rPr lang="de-CH" sz="2000" dirty="0" err="1"/>
              <a:t>Conclusions</a:t>
            </a:r>
            <a:r>
              <a:rPr lang="de-CH" sz="2000" dirty="0"/>
              <a:t>:</a:t>
            </a:r>
          </a:p>
          <a:p>
            <a:r>
              <a:rPr lang="de-CH" sz="2000" dirty="0"/>
              <a:t>Hospital </a:t>
            </a:r>
            <a:r>
              <a:rPr lang="de-CH" sz="2000" dirty="0" err="1"/>
              <a:t>admissions</a:t>
            </a:r>
            <a:r>
              <a:rPr lang="de-CH" sz="2000" dirty="0"/>
              <a:t>:</a:t>
            </a:r>
          </a:p>
          <a:p>
            <a:r>
              <a:rPr lang="de-CH" sz="2000" dirty="0"/>
              <a:t>70% </a:t>
            </a:r>
            <a:r>
              <a:rPr lang="de-CH" sz="2000" dirty="0" err="1"/>
              <a:t>overweight</a:t>
            </a:r>
            <a:r>
              <a:rPr lang="de-CH" sz="2000" dirty="0"/>
              <a:t> </a:t>
            </a:r>
            <a:r>
              <a:rPr lang="de-CH" sz="2000" dirty="0" err="1"/>
              <a:t>or</a:t>
            </a:r>
            <a:r>
              <a:rPr lang="de-CH" sz="2000" dirty="0"/>
              <a:t> </a:t>
            </a:r>
            <a:r>
              <a:rPr lang="de-CH" sz="2000" dirty="0" err="1"/>
              <a:t>obese</a:t>
            </a:r>
            <a:endParaRPr lang="de-CH" sz="2000" dirty="0"/>
          </a:p>
          <a:p>
            <a:r>
              <a:rPr lang="de-CH" sz="2000" dirty="0"/>
              <a:t>40% </a:t>
            </a:r>
            <a:r>
              <a:rPr lang="de-CH" sz="2000" dirty="0" err="1"/>
              <a:t>aged</a:t>
            </a:r>
            <a:r>
              <a:rPr lang="de-CH" sz="2000" dirty="0"/>
              <a:t> 40 </a:t>
            </a:r>
            <a:r>
              <a:rPr lang="de-CH" sz="2000" dirty="0" err="1"/>
              <a:t>or</a:t>
            </a:r>
            <a:r>
              <a:rPr lang="de-CH" sz="2000" dirty="0"/>
              <a:t> </a:t>
            </a:r>
            <a:r>
              <a:rPr lang="de-CH" sz="2000" dirty="0" err="1"/>
              <a:t>over</a:t>
            </a:r>
            <a:endParaRPr lang="de-CH" sz="2000" dirty="0"/>
          </a:p>
          <a:p>
            <a:r>
              <a:rPr lang="de-CH" sz="2000" dirty="0"/>
              <a:t>33%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comorbidities</a:t>
            </a:r>
            <a:endParaRPr lang="de-CH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36700-547A-45AD-860E-756554F15A20}"/>
              </a:ext>
            </a:extLst>
          </p:cNvPr>
          <p:cNvSpPr txBox="1"/>
          <p:nvPr/>
        </p:nvSpPr>
        <p:spPr>
          <a:xfrm>
            <a:off x="6986123" y="4246106"/>
            <a:ext cx="50733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Overall </a:t>
            </a:r>
            <a:r>
              <a:rPr lang="de-CH" sz="2000" b="1" dirty="0" err="1"/>
              <a:t>mortality</a:t>
            </a:r>
            <a:r>
              <a:rPr lang="de-CH" sz="2000" dirty="0"/>
              <a:t>: 1/18’000 </a:t>
            </a:r>
            <a:r>
              <a:rPr lang="de-CH" sz="2000" dirty="0" err="1"/>
              <a:t>parturients</a:t>
            </a:r>
            <a:endParaRPr lang="de-CH" sz="2000" dirty="0"/>
          </a:p>
          <a:p>
            <a:r>
              <a:rPr lang="de-CH" sz="2000" dirty="0"/>
              <a:t>Critical care </a:t>
            </a:r>
            <a:r>
              <a:rPr lang="de-CH" sz="2000" dirty="0" err="1"/>
              <a:t>admission</a:t>
            </a:r>
            <a:r>
              <a:rPr lang="de-CH" sz="2000" dirty="0"/>
              <a:t> and </a:t>
            </a:r>
            <a:r>
              <a:rPr lang="de-CH" sz="2000" dirty="0" err="1"/>
              <a:t>mortality</a:t>
            </a:r>
            <a:r>
              <a:rPr lang="de-CH" sz="2000" dirty="0"/>
              <a:t> </a:t>
            </a:r>
            <a:r>
              <a:rPr lang="de-CH" sz="2000" dirty="0" err="1"/>
              <a:t>similar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</a:p>
          <a:p>
            <a:r>
              <a:rPr lang="de-CH" sz="2000" dirty="0"/>
              <a:t>General </a:t>
            </a:r>
            <a:r>
              <a:rPr lang="de-CH" sz="2000" dirty="0" err="1"/>
              <a:t>population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reproductive</a:t>
            </a:r>
            <a:r>
              <a:rPr lang="de-CH" sz="2000" dirty="0"/>
              <a:t> </a:t>
            </a:r>
            <a:r>
              <a:rPr lang="de-CH" sz="2000" dirty="0" err="1"/>
              <a:t>age</a:t>
            </a:r>
            <a:r>
              <a:rPr lang="de-CH" sz="2000" dirty="0"/>
              <a:t>:</a:t>
            </a:r>
          </a:p>
          <a:p>
            <a:endParaRPr lang="de-CH" sz="2000" dirty="0"/>
          </a:p>
          <a:p>
            <a:r>
              <a:rPr lang="de-CH" sz="2000" b="1" dirty="0" err="1"/>
              <a:t>Of</a:t>
            </a:r>
            <a:r>
              <a:rPr lang="de-CH" sz="2000" b="1" dirty="0"/>
              <a:t> </a:t>
            </a:r>
            <a:r>
              <a:rPr lang="de-CH" sz="2000" b="1" dirty="0" err="1"/>
              <a:t>those</a:t>
            </a:r>
            <a:r>
              <a:rPr lang="de-CH" sz="2000" b="1" dirty="0"/>
              <a:t> </a:t>
            </a:r>
            <a:r>
              <a:rPr lang="de-CH" sz="2000" b="1" dirty="0" err="1"/>
              <a:t>who</a:t>
            </a:r>
            <a:r>
              <a:rPr lang="de-CH" sz="2000" b="1" dirty="0"/>
              <a:t> </a:t>
            </a:r>
            <a:r>
              <a:rPr lang="de-CH" sz="2000" b="1" dirty="0" err="1"/>
              <a:t>were</a:t>
            </a:r>
            <a:r>
              <a:rPr lang="de-CH" sz="2000" b="1" dirty="0"/>
              <a:t> </a:t>
            </a:r>
            <a:r>
              <a:rPr lang="de-CH" sz="2000" b="1" dirty="0" err="1"/>
              <a:t>admitted</a:t>
            </a:r>
            <a:r>
              <a:rPr lang="de-CH" sz="2000" b="1" dirty="0"/>
              <a:t> </a:t>
            </a:r>
            <a:r>
              <a:rPr lang="de-CH" sz="2000" b="1" dirty="0" err="1"/>
              <a:t>to</a:t>
            </a:r>
            <a:r>
              <a:rPr lang="de-CH" sz="2000" b="1" dirty="0"/>
              <a:t> </a:t>
            </a:r>
            <a:r>
              <a:rPr lang="de-CH" sz="2000" b="1" dirty="0" err="1"/>
              <a:t>hospital</a:t>
            </a:r>
            <a:endParaRPr lang="de-CH" sz="2000" b="1" dirty="0"/>
          </a:p>
          <a:p>
            <a:r>
              <a:rPr lang="de-CH" sz="2000" b="1" dirty="0"/>
              <a:t>20-30% </a:t>
            </a:r>
            <a:r>
              <a:rPr lang="de-CH" sz="2000" b="1" dirty="0" err="1"/>
              <a:t>recieve</a:t>
            </a:r>
            <a:r>
              <a:rPr lang="de-CH" sz="2000" b="1" dirty="0"/>
              <a:t> </a:t>
            </a:r>
            <a:r>
              <a:rPr lang="de-CH" sz="2000" b="1" dirty="0" err="1"/>
              <a:t>critical</a:t>
            </a:r>
            <a:r>
              <a:rPr lang="de-CH" sz="2000" b="1" dirty="0"/>
              <a:t> care and 1-4% die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FB793-0595-4088-9FB9-39E36E2D2ECC}"/>
              </a:ext>
            </a:extLst>
          </p:cNvPr>
          <p:cNvSpPr txBox="1"/>
          <p:nvPr/>
        </p:nvSpPr>
        <p:spPr>
          <a:xfrm>
            <a:off x="3228236" y="6437426"/>
            <a:ext cx="499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Knight M. </a:t>
            </a:r>
            <a:r>
              <a:rPr lang="de-CH" i="1" dirty="0"/>
              <a:t>et al</a:t>
            </a:r>
            <a:r>
              <a:rPr lang="de-CH" dirty="0"/>
              <a:t>., BMJ 2020, DOI:10,1136bmj.m2107</a:t>
            </a:r>
          </a:p>
        </p:txBody>
      </p:sp>
    </p:spTree>
    <p:extLst>
      <p:ext uri="{BB962C8B-B14F-4D97-AF65-F5344CB8AC3E}">
        <p14:creationId xmlns:p14="http://schemas.microsoft.com/office/powerpoint/2010/main" val="13961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298B-F46C-7849-A53A-EFD2DC3E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444071"/>
            <a:ext cx="3505495" cy="1622321"/>
          </a:xfrm>
        </p:spPr>
        <p:txBody>
          <a:bodyPr>
            <a:normAutofit/>
          </a:bodyPr>
          <a:lstStyle/>
          <a:p>
            <a:r>
              <a:rPr lang="de-CH" dirty="0"/>
              <a:t>Washington State, USA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9F03-05F0-BF41-8D9F-B0085C78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21" y="2160608"/>
            <a:ext cx="3505494" cy="3785419"/>
          </a:xfrm>
        </p:spPr>
        <p:txBody>
          <a:bodyPr>
            <a:normAutofit/>
          </a:bodyPr>
          <a:lstStyle/>
          <a:p>
            <a:r>
              <a:rPr lang="de-CH" sz="2000" dirty="0" err="1"/>
              <a:t>Characteristics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46 </a:t>
            </a:r>
            <a:r>
              <a:rPr lang="de-CH" sz="2000" dirty="0" err="1"/>
              <a:t>pregnant</a:t>
            </a:r>
            <a:r>
              <a:rPr lang="de-CH" sz="2000" dirty="0"/>
              <a:t> </a:t>
            </a:r>
            <a:r>
              <a:rPr lang="de-CH" sz="2000" dirty="0" err="1"/>
              <a:t>women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SARS-CoV-2</a:t>
            </a:r>
          </a:p>
          <a:p>
            <a:r>
              <a:rPr lang="de-CH" sz="2000" dirty="0" err="1"/>
              <a:t>January</a:t>
            </a:r>
            <a:r>
              <a:rPr lang="de-CH" sz="2000" dirty="0"/>
              <a:t> 21. 2020 - April 17. 2020</a:t>
            </a:r>
          </a:p>
          <a:p>
            <a:r>
              <a:rPr lang="de-CH" sz="2000" dirty="0"/>
              <a:t>N=46</a:t>
            </a:r>
          </a:p>
          <a:p>
            <a:r>
              <a:rPr lang="de-CH" sz="2000" dirty="0"/>
              <a:t>6 </a:t>
            </a:r>
            <a:r>
              <a:rPr lang="de-CH" sz="2000" dirty="0" err="1"/>
              <a:t>hospital</a:t>
            </a:r>
            <a:r>
              <a:rPr lang="de-CH" sz="2000" dirty="0"/>
              <a:t> </a:t>
            </a:r>
            <a:r>
              <a:rPr lang="de-CH" sz="2000" dirty="0" err="1"/>
              <a:t>admissions</a:t>
            </a:r>
            <a:r>
              <a:rPr lang="de-CH" sz="2000" dirty="0"/>
              <a:t>, </a:t>
            </a:r>
            <a:r>
              <a:rPr lang="de-CH" sz="2000" dirty="0" err="1"/>
              <a:t>hereby</a:t>
            </a:r>
            <a:endParaRPr lang="de-CH" sz="2000" dirty="0"/>
          </a:p>
          <a:p>
            <a:r>
              <a:rPr lang="de-CH" sz="2000" dirty="0"/>
              <a:t>1 </a:t>
            </a:r>
            <a:r>
              <a:rPr lang="de-CH" sz="2000" dirty="0" err="1"/>
              <a:t>critical</a:t>
            </a:r>
            <a:r>
              <a:rPr lang="de-CH" sz="2000" dirty="0"/>
              <a:t> care </a:t>
            </a:r>
            <a:r>
              <a:rPr lang="de-CH" sz="2000" dirty="0" err="1"/>
              <a:t>admission</a:t>
            </a:r>
            <a:endParaRPr lang="de-CH" sz="2000" dirty="0"/>
          </a:p>
          <a:p>
            <a:r>
              <a:rPr lang="de-CH" sz="2000" dirty="0"/>
              <a:t>Risk </a:t>
            </a:r>
            <a:r>
              <a:rPr lang="de-CH" sz="2000" dirty="0" err="1"/>
              <a:t>factors</a:t>
            </a:r>
            <a:r>
              <a:rPr lang="de-CH" sz="2000" dirty="0"/>
              <a:t>: </a:t>
            </a:r>
          </a:p>
          <a:p>
            <a:pPr lvl="1"/>
            <a:r>
              <a:rPr lang="de-CH" sz="1600" dirty="0"/>
              <a:t>Age </a:t>
            </a:r>
          </a:p>
          <a:p>
            <a:pPr lvl="1"/>
            <a:r>
              <a:rPr lang="de-CH" sz="1600" dirty="0" err="1"/>
              <a:t>Overweight</a:t>
            </a:r>
            <a:r>
              <a:rPr lang="de-CH" sz="1600" dirty="0"/>
              <a:t>/</a:t>
            </a:r>
            <a:r>
              <a:rPr lang="de-CH" sz="1600" dirty="0" err="1"/>
              <a:t>obese</a:t>
            </a:r>
            <a:endParaRPr lang="de-CH" sz="1600" dirty="0"/>
          </a:p>
          <a:p>
            <a:pPr lvl="1"/>
            <a:r>
              <a:rPr lang="de-CH" sz="1600" dirty="0" err="1"/>
              <a:t>Cardiovascular</a:t>
            </a:r>
            <a:r>
              <a:rPr lang="de-CH" sz="1600" dirty="0"/>
              <a:t> </a:t>
            </a:r>
            <a:r>
              <a:rPr lang="de-CH" sz="1600" dirty="0" err="1"/>
              <a:t>comorbidities</a:t>
            </a:r>
            <a:endParaRPr lang="de-CH" sz="1600" dirty="0"/>
          </a:p>
          <a:p>
            <a:endParaRPr lang="en-CH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540D6-3D68-4AA9-9176-C2688C0B9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642" y="807593"/>
            <a:ext cx="4419771" cy="523956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99A99A-3876-4EB7-A31C-015178589BFE}"/>
              </a:ext>
            </a:extLst>
          </p:cNvPr>
          <p:cNvSpPr txBox="1"/>
          <p:nvPr/>
        </p:nvSpPr>
        <p:spPr>
          <a:xfrm>
            <a:off x="4792868" y="6428907"/>
            <a:ext cx="724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Lokken</a:t>
            </a:r>
            <a:r>
              <a:rPr lang="de-CH" dirty="0"/>
              <a:t> E. et al., Am J </a:t>
            </a:r>
            <a:r>
              <a:rPr lang="de-CH" dirty="0" err="1"/>
              <a:t>Obstet</a:t>
            </a:r>
            <a:r>
              <a:rPr lang="de-CH" dirty="0"/>
              <a:t> </a:t>
            </a:r>
            <a:r>
              <a:rPr lang="de-CH" dirty="0" err="1"/>
              <a:t>Gynecol</a:t>
            </a:r>
            <a:r>
              <a:rPr lang="de-CH" dirty="0"/>
              <a:t> 2020, DOI 10,1016/j.ajog.2020.05.031</a:t>
            </a:r>
          </a:p>
        </p:txBody>
      </p:sp>
    </p:spTree>
    <p:extLst>
      <p:ext uri="{BB962C8B-B14F-4D97-AF65-F5344CB8AC3E}">
        <p14:creationId xmlns:p14="http://schemas.microsoft.com/office/powerpoint/2010/main" val="1039795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71FC-52C0-4ADD-96B5-895063C5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de-CH" sz="2400" dirty="0"/>
              <a:t>UCLA, CA, USA</a:t>
            </a:r>
            <a:br>
              <a:rPr lang="de-CH" sz="2400" dirty="0"/>
            </a:br>
            <a:r>
              <a:rPr lang="de-CH" sz="2400" dirty="0"/>
              <a:t>Case </a:t>
            </a:r>
            <a:r>
              <a:rPr lang="de-CH" sz="2400" dirty="0" err="1"/>
              <a:t>series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2 </a:t>
            </a:r>
            <a:r>
              <a:rPr lang="de-CH" sz="2400" dirty="0" err="1"/>
              <a:t>parturients</a:t>
            </a:r>
            <a:r>
              <a:rPr lang="de-CH" sz="2400" dirty="0"/>
              <a:t> on ECMO </a:t>
            </a:r>
            <a:r>
              <a:rPr lang="de-CH" sz="2400" dirty="0" err="1"/>
              <a:t>early</a:t>
            </a:r>
            <a:r>
              <a:rPr lang="de-CH" sz="2400" dirty="0"/>
              <a:t>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F5C13-BF8A-4532-B3F0-53239E91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de-CH" sz="2000" dirty="0"/>
              <a:t>Mother A: 27 </a:t>
            </a:r>
            <a:r>
              <a:rPr lang="de-CH" sz="2000" dirty="0" err="1"/>
              <a:t>yo</a:t>
            </a:r>
            <a:r>
              <a:rPr lang="de-CH" sz="2000" dirty="0"/>
              <a:t> African-American </a:t>
            </a:r>
            <a:r>
              <a:rPr lang="de-CH" sz="2000" dirty="0" err="1"/>
              <a:t>women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obesity</a:t>
            </a:r>
            <a:endParaRPr lang="de-CH" sz="2000" dirty="0"/>
          </a:p>
          <a:p>
            <a:r>
              <a:rPr lang="de-CH" sz="2000" dirty="0"/>
              <a:t>Mother B: 43 </a:t>
            </a:r>
            <a:r>
              <a:rPr lang="de-CH" sz="2000" dirty="0" err="1"/>
              <a:t>yo</a:t>
            </a:r>
            <a:r>
              <a:rPr lang="de-CH" sz="2000" dirty="0"/>
              <a:t> Filipino </a:t>
            </a:r>
            <a:r>
              <a:rPr lang="de-CH" sz="2000" dirty="0" err="1"/>
              <a:t>women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hypertension</a:t>
            </a:r>
            <a:r>
              <a:rPr lang="de-CH" sz="2000" dirty="0"/>
              <a:t>, </a:t>
            </a:r>
            <a:r>
              <a:rPr lang="de-CH" sz="2000" dirty="0" err="1"/>
              <a:t>diabetes</a:t>
            </a:r>
            <a:r>
              <a:rPr lang="de-CH" sz="2000" dirty="0"/>
              <a:t> mellitus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obesity</a:t>
            </a:r>
            <a:endParaRPr lang="de-CH" sz="2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542CB3-E96F-4514-859B-0982522F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741964"/>
            <a:ext cx="6019331" cy="33708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E8800-3614-4FDA-944B-62A0A4E068F1}"/>
              </a:ext>
            </a:extLst>
          </p:cNvPr>
          <p:cNvSpPr txBox="1"/>
          <p:nvPr/>
        </p:nvSpPr>
        <p:spPr>
          <a:xfrm>
            <a:off x="5123688" y="6437623"/>
            <a:ext cx="668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Douglass K. et al., Am J </a:t>
            </a:r>
            <a:r>
              <a:rPr lang="de-CH" dirty="0" err="1"/>
              <a:t>Perinatol</a:t>
            </a:r>
            <a:r>
              <a:rPr lang="de-CH" dirty="0"/>
              <a:t> 2021, DOI: 10.1055/s-0040-1718694</a:t>
            </a:r>
          </a:p>
        </p:txBody>
      </p:sp>
    </p:spTree>
    <p:extLst>
      <p:ext uri="{BB962C8B-B14F-4D97-AF65-F5344CB8AC3E}">
        <p14:creationId xmlns:p14="http://schemas.microsoft.com/office/powerpoint/2010/main" val="249730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74616-3B4A-4FC4-B50F-9523C135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de-CH" sz="5400" dirty="0" err="1"/>
              <a:t>My</a:t>
            </a:r>
            <a:r>
              <a:rPr lang="de-CH" sz="5400" dirty="0"/>
              <a:t> </a:t>
            </a:r>
            <a:r>
              <a:rPr lang="de-CH" sz="5400" dirty="0" err="1"/>
              <a:t>disclosures</a:t>
            </a:r>
            <a:r>
              <a:rPr lang="de-CH" sz="5400" dirty="0"/>
              <a:t> </a:t>
            </a:r>
            <a:r>
              <a:rPr lang="de-CH" sz="5400" dirty="0" err="1"/>
              <a:t>regarding</a:t>
            </a:r>
            <a:r>
              <a:rPr lang="de-CH" sz="5400" dirty="0"/>
              <a:t> ECMO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6923CA-9F2F-43E4-98BE-9B981E70F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5907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61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667E-7372-4CA4-B952-1C0BBDB1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77" y="140838"/>
            <a:ext cx="10515600" cy="1325563"/>
          </a:xfrm>
        </p:spPr>
        <p:txBody>
          <a:bodyPr/>
          <a:lstStyle/>
          <a:p>
            <a:r>
              <a:rPr lang="de-CH" dirty="0" err="1"/>
              <a:t>Meanwhile</a:t>
            </a:r>
            <a:r>
              <a:rPr lang="de-CH" dirty="0"/>
              <a:t> a </a:t>
            </a:r>
            <a:r>
              <a:rPr lang="de-CH" dirty="0" err="1"/>
              <a:t>snapshot</a:t>
            </a:r>
            <a:r>
              <a:rPr lang="de-CH" dirty="0"/>
              <a:t> in France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C90D-0C80-4081-A7C6-E20479FFF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77" y="1253331"/>
            <a:ext cx="10515600" cy="4351338"/>
          </a:xfrm>
        </p:spPr>
        <p:txBody>
          <a:bodyPr/>
          <a:lstStyle/>
          <a:p>
            <a:r>
              <a:rPr lang="de-CH" dirty="0"/>
              <a:t>Survey </a:t>
            </a:r>
            <a:r>
              <a:rPr lang="de-CH" dirty="0" err="1"/>
              <a:t>of</a:t>
            </a:r>
            <a:r>
              <a:rPr lang="de-CH" dirty="0"/>
              <a:t> 33 </a:t>
            </a:r>
            <a:r>
              <a:rPr lang="de-CH" dirty="0" err="1"/>
              <a:t>maternities</a:t>
            </a:r>
            <a:r>
              <a:rPr lang="de-CH" dirty="0"/>
              <a:t> in France </a:t>
            </a:r>
            <a:r>
              <a:rPr lang="de-CH" dirty="0" err="1"/>
              <a:t>from</a:t>
            </a:r>
            <a:r>
              <a:rPr lang="de-CH" dirty="0"/>
              <a:t> March 1 </a:t>
            </a:r>
            <a:r>
              <a:rPr lang="de-CH" dirty="0" err="1"/>
              <a:t>to</a:t>
            </a:r>
            <a:r>
              <a:rPr lang="de-CH" dirty="0"/>
              <a:t> April 14, 2020</a:t>
            </a:r>
          </a:p>
          <a:p>
            <a:r>
              <a:rPr lang="de-CH" dirty="0"/>
              <a:t>N= 617 </a:t>
            </a:r>
            <a:r>
              <a:rPr lang="de-CH" dirty="0" err="1"/>
              <a:t>with</a:t>
            </a:r>
            <a:r>
              <a:rPr lang="de-CH" dirty="0"/>
              <a:t> SARS-CoV-2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5903A-970E-4404-813E-0B01E3D7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90" y="2762872"/>
            <a:ext cx="7303625" cy="1843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80021-A7FE-40DC-A37A-6E9C9FB02649}"/>
              </a:ext>
            </a:extLst>
          </p:cNvPr>
          <p:cNvSpPr txBox="1"/>
          <p:nvPr/>
        </p:nvSpPr>
        <p:spPr>
          <a:xfrm>
            <a:off x="7988060" y="4736255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N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15067-31FC-40D0-8E93-C48D8B5C4AAB}"/>
              </a:ext>
            </a:extLst>
          </p:cNvPr>
          <p:cNvSpPr txBox="1"/>
          <p:nvPr/>
        </p:nvSpPr>
        <p:spPr>
          <a:xfrm>
            <a:off x="1190445" y="6055743"/>
            <a:ext cx="837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Kayem</a:t>
            </a:r>
            <a:r>
              <a:rPr lang="de-CH" dirty="0"/>
              <a:t> G. et al., J </a:t>
            </a:r>
            <a:r>
              <a:rPr lang="de-CH" dirty="0" err="1"/>
              <a:t>Gynecol</a:t>
            </a:r>
            <a:r>
              <a:rPr lang="de-CH" dirty="0"/>
              <a:t> </a:t>
            </a:r>
            <a:r>
              <a:rPr lang="de-CH" dirty="0" err="1"/>
              <a:t>Obsttet</a:t>
            </a:r>
            <a:r>
              <a:rPr lang="de-CH" dirty="0"/>
              <a:t> Hum </a:t>
            </a:r>
            <a:r>
              <a:rPr lang="de-CH" dirty="0" err="1"/>
              <a:t>Reprod</a:t>
            </a:r>
            <a:r>
              <a:rPr lang="de-CH" dirty="0"/>
              <a:t> 2020, DOI 10.1016/j.jogoh.2020.101826</a:t>
            </a:r>
          </a:p>
        </p:txBody>
      </p:sp>
    </p:spTree>
    <p:extLst>
      <p:ext uri="{BB962C8B-B14F-4D97-AF65-F5344CB8AC3E}">
        <p14:creationId xmlns:p14="http://schemas.microsoft.com/office/powerpoint/2010/main" val="3849443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B7974-4BDD-48A2-BEB8-CB261009F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1800682" cy="27329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C05B50-855A-41C0-A092-7CDBC6C1FF47}"/>
              </a:ext>
            </a:extLst>
          </p:cNvPr>
          <p:cNvSpPr txBox="1"/>
          <p:nvPr/>
        </p:nvSpPr>
        <p:spPr>
          <a:xfrm>
            <a:off x="1713489" y="6123543"/>
            <a:ext cx="837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Kayem</a:t>
            </a:r>
            <a:r>
              <a:rPr lang="de-CH" dirty="0"/>
              <a:t> G. et al., J </a:t>
            </a:r>
            <a:r>
              <a:rPr lang="de-CH" dirty="0" err="1"/>
              <a:t>Gynecol</a:t>
            </a:r>
            <a:r>
              <a:rPr lang="de-CH" dirty="0"/>
              <a:t> </a:t>
            </a:r>
            <a:r>
              <a:rPr lang="de-CH" dirty="0" err="1"/>
              <a:t>Obsttet</a:t>
            </a:r>
            <a:r>
              <a:rPr lang="de-CH" dirty="0"/>
              <a:t> Hum </a:t>
            </a:r>
            <a:r>
              <a:rPr lang="de-CH" dirty="0" err="1"/>
              <a:t>Reprod</a:t>
            </a:r>
            <a:r>
              <a:rPr lang="de-CH" dirty="0"/>
              <a:t> 2020, DOI 10.1016/j.jogoh.2020.101826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CF9D691-4147-453A-953F-881BCD75C18D}"/>
              </a:ext>
            </a:extLst>
          </p:cNvPr>
          <p:cNvSpPr/>
          <p:nvPr/>
        </p:nvSpPr>
        <p:spPr>
          <a:xfrm rot="10800000">
            <a:off x="11701895" y="2572510"/>
            <a:ext cx="490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F6D9BD-8089-4A30-9390-6D5CB22224B6}"/>
              </a:ext>
            </a:extLst>
          </p:cNvPr>
          <p:cNvSpPr/>
          <p:nvPr/>
        </p:nvSpPr>
        <p:spPr>
          <a:xfrm rot="10800000">
            <a:off x="11701894" y="3805434"/>
            <a:ext cx="490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DEB6E8-20EC-42D7-9795-5F046EE5BB3A}"/>
              </a:ext>
            </a:extLst>
          </p:cNvPr>
          <p:cNvSpPr/>
          <p:nvPr/>
        </p:nvSpPr>
        <p:spPr>
          <a:xfrm rot="10800000">
            <a:off x="11701893" y="3511009"/>
            <a:ext cx="490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DE51079-7CFC-4DC6-A86C-1A58B103436F}"/>
              </a:ext>
            </a:extLst>
          </p:cNvPr>
          <p:cNvSpPr/>
          <p:nvPr/>
        </p:nvSpPr>
        <p:spPr>
          <a:xfrm rot="10800000">
            <a:off x="11701892" y="3187271"/>
            <a:ext cx="490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17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BFA68-DD13-453D-95B6-2290FDE3A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19530"/>
            <a:ext cx="10515600" cy="3298433"/>
          </a:xfrm>
        </p:spPr>
      </p:pic>
      <p:pic>
        <p:nvPicPr>
          <p:cNvPr id="6146" name="Picture 2" descr="Clot Chronicles: Key Findings From the HEP-COVID Trial">
            <a:extLst>
              <a:ext uri="{FF2B5EF4-FFF2-40B4-BE49-F238E27FC236}">
                <a16:creationId xmlns:a16="http://schemas.microsoft.com/office/drawing/2014/main" id="{D74D3E4D-0FC8-4499-ACBB-EA130247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8" y="4443663"/>
            <a:ext cx="4008104" cy="21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36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D6968-39E4-433C-866C-B7AA519C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Lessons learned and recommendations to keep in mind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EFED2-E441-44A6-85F7-7E8E06F7D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021" y="2218872"/>
            <a:ext cx="8100514" cy="4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30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09207BE2-0F6F-4724-92F7-C10E3B7D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87" y="1399506"/>
            <a:ext cx="5315189" cy="4090879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Incidence rate of ECMO in pregnancy is 2.5/100’000 pregnancies/year (2015)</a:t>
            </a:r>
          </a:p>
          <a:p>
            <a:endParaRPr lang="en-US" sz="2000" dirty="0"/>
          </a:p>
          <a:p>
            <a:r>
              <a:rPr lang="en-US" sz="2000" dirty="0"/>
              <a:t>CH: approx. 86’000 live births/year (2020)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Main indications are cardiac or pulmonary failure</a:t>
            </a:r>
          </a:p>
          <a:p>
            <a:pPr lvl="1"/>
            <a:r>
              <a:rPr lang="en-US" sz="1600" dirty="0"/>
              <a:t>VTE</a:t>
            </a:r>
          </a:p>
          <a:p>
            <a:pPr lvl="1"/>
            <a:r>
              <a:rPr lang="en-US" sz="1600" dirty="0"/>
              <a:t>Pneumonia</a:t>
            </a:r>
          </a:p>
          <a:p>
            <a:pPr lvl="1"/>
            <a:r>
              <a:rPr lang="en-US" sz="1600" dirty="0"/>
              <a:t>Sepsis, septic shock and other infectious conditions</a:t>
            </a:r>
          </a:p>
          <a:p>
            <a:pPr lvl="1"/>
            <a:r>
              <a:rPr lang="en-US" sz="1600" dirty="0"/>
              <a:t>Acute respiratory failure</a:t>
            </a:r>
          </a:p>
          <a:p>
            <a:pPr lvl="1"/>
            <a:r>
              <a:rPr lang="en-US" sz="1600" dirty="0"/>
              <a:t>Heart failure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RAW NUMBERS">
            <a:extLst>
              <a:ext uri="{FF2B5EF4-FFF2-40B4-BE49-F238E27FC236}">
                <a16:creationId xmlns:a16="http://schemas.microsoft.com/office/drawing/2014/main" id="{E032D2BB-C2E8-8D40-A5E9-CD4E997C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883011"/>
            <a:ext cx="4170530" cy="31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68AF6EA-D985-4B8B-B0A2-9C17705E7AE1}"/>
              </a:ext>
            </a:extLst>
          </p:cNvPr>
          <p:cNvSpPr/>
          <p:nvPr/>
        </p:nvSpPr>
        <p:spPr>
          <a:xfrm>
            <a:off x="212147" y="2960313"/>
            <a:ext cx="490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3F6D7-C7A9-4780-A602-1FF25B701945}"/>
              </a:ext>
            </a:extLst>
          </p:cNvPr>
          <p:cNvSpPr txBox="1"/>
          <p:nvPr/>
        </p:nvSpPr>
        <p:spPr>
          <a:xfrm>
            <a:off x="1047292" y="2899634"/>
            <a:ext cx="356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In CH-Numbers outside SARS-CoV-2 </a:t>
            </a:r>
          </a:p>
          <a:p>
            <a:r>
              <a:rPr lang="de-CH" dirty="0"/>
              <a:t>1-2 </a:t>
            </a:r>
            <a:r>
              <a:rPr lang="de-CH" dirty="0" err="1"/>
              <a:t>parturients</a:t>
            </a:r>
            <a:r>
              <a:rPr lang="de-CH" dirty="0"/>
              <a:t> on ECMO/</a:t>
            </a:r>
            <a:r>
              <a:rPr lang="de-CH" dirty="0" err="1"/>
              <a:t>year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D6968-39E4-433C-866C-B7AA519C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Lessons learned and recommendations to keep in mind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F8683-A841-487A-AC53-CA5D644A0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215936"/>
            <a:ext cx="10515600" cy="4351338"/>
          </a:xfrm>
        </p:spPr>
        <p:txBody>
          <a:bodyPr/>
          <a:lstStyle/>
          <a:p>
            <a:r>
              <a:rPr lang="de-CH" dirty="0"/>
              <a:t>Critical </a:t>
            </a:r>
            <a:r>
              <a:rPr lang="de-CH" dirty="0" err="1"/>
              <a:t>cardiac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pulmonary</a:t>
            </a:r>
            <a:r>
              <a:rPr lang="de-CH" dirty="0"/>
              <a:t> </a:t>
            </a:r>
            <a:r>
              <a:rPr lang="de-CH" dirty="0" err="1"/>
              <a:t>diseases</a:t>
            </a:r>
            <a:r>
              <a:rPr lang="de-CH" dirty="0"/>
              <a:t> </a:t>
            </a:r>
            <a:r>
              <a:rPr lang="de-CH" dirty="0" err="1"/>
              <a:t>severe</a:t>
            </a:r>
            <a:r>
              <a:rPr lang="de-CH" dirty="0"/>
              <a:t> </a:t>
            </a:r>
            <a:r>
              <a:rPr lang="de-CH" dirty="0" err="1"/>
              <a:t>enough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necessitate</a:t>
            </a:r>
            <a:r>
              <a:rPr lang="de-CH" dirty="0"/>
              <a:t> ECMO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associated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an </a:t>
            </a:r>
            <a:r>
              <a:rPr lang="de-CH" dirty="0" err="1"/>
              <a:t>acceptable</a:t>
            </a:r>
            <a:r>
              <a:rPr lang="de-CH" dirty="0"/>
              <a:t> maternal and fetal </a:t>
            </a:r>
            <a:r>
              <a:rPr lang="de-CH" dirty="0" err="1"/>
              <a:t>outcome</a:t>
            </a:r>
            <a:endParaRPr lang="de-CH" dirty="0"/>
          </a:p>
          <a:p>
            <a:r>
              <a:rPr lang="de-CH" dirty="0" err="1"/>
              <a:t>Pooled</a:t>
            </a:r>
            <a:r>
              <a:rPr lang="de-CH" dirty="0"/>
              <a:t> maternal </a:t>
            </a:r>
            <a:r>
              <a:rPr lang="de-CH" dirty="0" err="1"/>
              <a:t>survival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77,2%</a:t>
            </a:r>
          </a:p>
          <a:p>
            <a:r>
              <a:rPr lang="de-CH" dirty="0" err="1"/>
              <a:t>Pooled</a:t>
            </a:r>
            <a:r>
              <a:rPr lang="de-CH" dirty="0"/>
              <a:t> fetal </a:t>
            </a:r>
            <a:r>
              <a:rPr lang="de-CH" dirty="0" err="1"/>
              <a:t>survival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69,1%</a:t>
            </a:r>
          </a:p>
          <a:p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significant</a:t>
            </a:r>
            <a:r>
              <a:rPr lang="de-CH" dirty="0"/>
              <a:t> </a:t>
            </a:r>
            <a:r>
              <a:rPr lang="de-CH" dirty="0" err="1"/>
              <a:t>difference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VV </a:t>
            </a:r>
            <a:r>
              <a:rPr lang="de-CH" dirty="0" err="1"/>
              <a:t>or</a:t>
            </a:r>
            <a:r>
              <a:rPr lang="de-CH" dirty="0"/>
              <a:t> VA-ECMO, </a:t>
            </a:r>
            <a:r>
              <a:rPr lang="de-CH" dirty="0" err="1"/>
              <a:t>although</a:t>
            </a:r>
            <a:r>
              <a:rPr lang="de-CH" dirty="0"/>
              <a:t> </a:t>
            </a:r>
            <a:r>
              <a:rPr lang="de-CH" dirty="0" err="1"/>
              <a:t>lenght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ECMO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significantly</a:t>
            </a:r>
            <a:r>
              <a:rPr lang="de-CH" dirty="0"/>
              <a:t> </a:t>
            </a:r>
            <a:r>
              <a:rPr lang="de-CH" dirty="0" err="1"/>
              <a:t>higher</a:t>
            </a:r>
            <a:r>
              <a:rPr lang="de-CH" dirty="0"/>
              <a:t> in VV (</a:t>
            </a:r>
            <a:r>
              <a:rPr lang="de-CH" dirty="0" err="1"/>
              <a:t>pulmonary</a:t>
            </a:r>
            <a:r>
              <a:rPr lang="de-CH" dirty="0"/>
              <a:t>) ECMO</a:t>
            </a:r>
          </a:p>
          <a:p>
            <a:r>
              <a:rPr lang="de-CH" dirty="0"/>
              <a:t>ECMO </a:t>
            </a:r>
            <a:r>
              <a:rPr lang="de-CH" dirty="0" err="1"/>
              <a:t>is</a:t>
            </a:r>
            <a:r>
              <a:rPr lang="de-CH" dirty="0"/>
              <a:t> a viable </a:t>
            </a:r>
            <a:r>
              <a:rPr lang="de-CH" dirty="0" err="1"/>
              <a:t>option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maternal </a:t>
            </a:r>
            <a:r>
              <a:rPr lang="de-CH" dirty="0" err="1"/>
              <a:t>salvage</a:t>
            </a:r>
            <a:r>
              <a:rPr lang="de-CH" dirty="0"/>
              <a:t> </a:t>
            </a: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critical</a:t>
            </a:r>
            <a:r>
              <a:rPr lang="de-CH" dirty="0"/>
              <a:t> </a:t>
            </a:r>
            <a:r>
              <a:rPr lang="de-CH" dirty="0" err="1"/>
              <a:t>illness</a:t>
            </a:r>
            <a:endParaRPr lang="de-CH" dirty="0"/>
          </a:p>
          <a:p>
            <a:r>
              <a:rPr lang="de-CH" dirty="0"/>
              <a:t>More </a:t>
            </a:r>
            <a:r>
              <a:rPr lang="de-CH" dirty="0" err="1"/>
              <a:t>studies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needed</a:t>
            </a:r>
            <a:r>
              <a:rPr lang="de-CH" dirty="0"/>
              <a:t>, N-Numbers in </a:t>
            </a:r>
            <a:r>
              <a:rPr lang="de-CH" dirty="0" err="1"/>
              <a:t>parturients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small</a:t>
            </a:r>
            <a:endParaRPr lang="de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061FF-296F-4E6F-8FEA-AEEB4D315EF1}"/>
              </a:ext>
            </a:extLst>
          </p:cNvPr>
          <p:cNvSpPr txBox="1"/>
          <p:nvPr/>
        </p:nvSpPr>
        <p:spPr>
          <a:xfrm>
            <a:off x="2184400" y="6158744"/>
            <a:ext cx="882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Zhang, J.J </a:t>
            </a:r>
            <a:r>
              <a:rPr lang="de-CH" i="1" dirty="0"/>
              <a:t>et al</a:t>
            </a:r>
            <a:r>
              <a:rPr lang="de-CH" dirty="0"/>
              <a:t>., Journal </a:t>
            </a:r>
            <a:r>
              <a:rPr lang="de-CH" dirty="0" err="1"/>
              <a:t>of</a:t>
            </a:r>
            <a:r>
              <a:rPr lang="de-CH" dirty="0"/>
              <a:t> Intensive Care Medicine, 2019, DOI: 10.1177/0885066619892826</a:t>
            </a:r>
          </a:p>
          <a:p>
            <a:r>
              <a:rPr lang="de-CH" dirty="0"/>
              <a:t>Naoum E. et al., J Am Heart </a:t>
            </a:r>
            <a:r>
              <a:rPr lang="de-CH" dirty="0" err="1"/>
              <a:t>Assoc</a:t>
            </a:r>
            <a:r>
              <a:rPr lang="de-CH" dirty="0"/>
              <a:t>. 2020, DOI:10.1161/JAHA.119.016072</a:t>
            </a:r>
          </a:p>
        </p:txBody>
      </p:sp>
    </p:spTree>
    <p:extLst>
      <p:ext uri="{BB962C8B-B14F-4D97-AF65-F5344CB8AC3E}">
        <p14:creationId xmlns:p14="http://schemas.microsoft.com/office/powerpoint/2010/main" val="14083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A0C2-1C4A-FF4D-A624-2C8CBBDA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7200"/>
            <a:ext cx="10515600" cy="1325563"/>
          </a:xfrm>
        </p:spPr>
        <p:txBody>
          <a:bodyPr/>
          <a:lstStyle/>
          <a:p>
            <a:pPr algn="ctr"/>
            <a:r>
              <a:rPr lang="de-CH" dirty="0" err="1"/>
              <a:t>Thank’s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listening</a:t>
            </a:r>
            <a:endParaRPr lang="en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03AE1E-E8A3-4D92-8915-01E71F72E5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71" y="1057039"/>
            <a:ext cx="77352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A8706F-F672-4151-BFF8-0DF126033E8B}"/>
              </a:ext>
            </a:extLst>
          </p:cNvPr>
          <p:cNvSpPr txBox="1"/>
          <p:nvPr/>
        </p:nvSpPr>
        <p:spPr>
          <a:xfrm>
            <a:off x="1162050" y="293513"/>
            <a:ext cx="908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The ECMO </a:t>
            </a:r>
            <a:r>
              <a:rPr lang="de-CH" sz="2400" dirty="0" err="1"/>
              <a:t>might</a:t>
            </a:r>
            <a:r>
              <a:rPr lang="de-CH" sz="2400" dirty="0"/>
              <a:t> </a:t>
            </a:r>
            <a:r>
              <a:rPr lang="de-CH" sz="2400" dirty="0" err="1"/>
              <a:t>be</a:t>
            </a:r>
            <a:r>
              <a:rPr lang="de-CH" sz="2400" dirty="0"/>
              <a:t> an </a:t>
            </a:r>
            <a:r>
              <a:rPr lang="de-CH" sz="2400" dirty="0" err="1"/>
              <a:t>arrow</a:t>
            </a:r>
            <a:r>
              <a:rPr lang="de-CH" sz="2400" dirty="0"/>
              <a:t> in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quiver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OB </a:t>
            </a:r>
            <a:r>
              <a:rPr lang="de-CH" sz="2400" dirty="0" err="1"/>
              <a:t>Anesthesiologist</a:t>
            </a:r>
            <a:r>
              <a:rPr lang="de-CH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4348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lity vs. Fantasy – Are they the same? | Leadership Coaching Blog">
            <a:extLst>
              <a:ext uri="{FF2B5EF4-FFF2-40B4-BE49-F238E27FC236}">
                <a16:creationId xmlns:a16="http://schemas.microsoft.com/office/drawing/2014/main" id="{4874BE2B-14F0-4160-88CB-1B2E84561F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10" y="1701006"/>
            <a:ext cx="65327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6FE98C-DA6C-40DF-8407-6D3752E9F3A7}"/>
              </a:ext>
            </a:extLst>
          </p:cNvPr>
          <p:cNvSpPr txBox="1"/>
          <p:nvPr/>
        </p:nvSpPr>
        <p:spPr>
          <a:xfrm>
            <a:off x="4655509" y="466725"/>
            <a:ext cx="2880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66315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420B2-7EA0-4D7F-A81D-C2B2F873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CH" sz="5400"/>
              <a:t>Agenda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2B5B-781D-4792-AD3E-FA2F59B9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e-CH" sz="2200" dirty="0"/>
              <a:t>A </a:t>
            </a:r>
            <a:r>
              <a:rPr lang="de-CH" sz="2200" dirty="0" err="1"/>
              <a:t>somehow</a:t>
            </a:r>
            <a:r>
              <a:rPr lang="de-CH" sz="2200" dirty="0"/>
              <a:t> personal </a:t>
            </a:r>
            <a:r>
              <a:rPr lang="de-CH" sz="2200" dirty="0" err="1"/>
              <a:t>introduction</a:t>
            </a:r>
            <a:endParaRPr lang="de-CH" sz="2200" dirty="0"/>
          </a:p>
          <a:p>
            <a:pPr lvl="1"/>
            <a:endParaRPr lang="de-CH" sz="2200" dirty="0"/>
          </a:p>
          <a:p>
            <a:r>
              <a:rPr lang="de-CH" sz="2200" dirty="0" err="1"/>
              <a:t>Why</a:t>
            </a:r>
            <a:r>
              <a:rPr lang="de-CH" sz="2200" dirty="0"/>
              <a:t> </a:t>
            </a:r>
            <a:r>
              <a:rPr lang="de-CH" sz="2200" dirty="0" err="1"/>
              <a:t>does</a:t>
            </a:r>
            <a:r>
              <a:rPr lang="de-CH" sz="2200" dirty="0"/>
              <a:t> </a:t>
            </a:r>
            <a:r>
              <a:rPr lang="de-CH" sz="2200" dirty="0" err="1"/>
              <a:t>this</a:t>
            </a:r>
            <a:r>
              <a:rPr lang="de-CH" sz="2200" dirty="0"/>
              <a:t> </a:t>
            </a:r>
            <a:r>
              <a:rPr lang="de-CH" sz="2200" dirty="0" err="1"/>
              <a:t>topic</a:t>
            </a:r>
            <a:r>
              <a:rPr lang="de-CH" sz="2200" dirty="0"/>
              <a:t> matter </a:t>
            </a:r>
            <a:r>
              <a:rPr lang="de-CH" sz="2200" dirty="0" err="1"/>
              <a:t>now</a:t>
            </a:r>
            <a:r>
              <a:rPr lang="de-CH" sz="2200" dirty="0"/>
              <a:t> ? </a:t>
            </a:r>
          </a:p>
          <a:p>
            <a:endParaRPr lang="de-CH" sz="2200" dirty="0"/>
          </a:p>
          <a:p>
            <a:r>
              <a:rPr lang="de-CH" sz="2200" dirty="0" err="1"/>
              <a:t>How</a:t>
            </a:r>
            <a:r>
              <a:rPr lang="de-CH" sz="2200" dirty="0"/>
              <a:t> strong </a:t>
            </a:r>
            <a:r>
              <a:rPr lang="de-CH" sz="2200" dirty="0" err="1"/>
              <a:t>is</a:t>
            </a:r>
            <a:r>
              <a:rPr lang="de-CH" sz="2200" dirty="0"/>
              <a:t> </a:t>
            </a:r>
            <a:r>
              <a:rPr lang="de-CH" sz="2200" dirty="0" err="1"/>
              <a:t>the</a:t>
            </a:r>
            <a:r>
              <a:rPr lang="de-CH" sz="2200" dirty="0"/>
              <a:t> </a:t>
            </a:r>
            <a:r>
              <a:rPr lang="de-CH" sz="2200" dirty="0" err="1"/>
              <a:t>evidence</a:t>
            </a:r>
            <a:endParaRPr lang="de-CH" sz="2200" dirty="0"/>
          </a:p>
          <a:p>
            <a:endParaRPr lang="de-CH" sz="2200" dirty="0"/>
          </a:p>
          <a:p>
            <a:r>
              <a:rPr lang="de-CH" sz="2200" dirty="0" err="1"/>
              <a:t>Lessons</a:t>
            </a:r>
            <a:r>
              <a:rPr lang="de-CH" sz="2200" dirty="0"/>
              <a:t> </a:t>
            </a:r>
            <a:r>
              <a:rPr lang="de-CH" sz="2200" dirty="0" err="1"/>
              <a:t>learned</a:t>
            </a:r>
            <a:r>
              <a:rPr lang="de-CH" sz="2200" dirty="0"/>
              <a:t> and </a:t>
            </a:r>
            <a:r>
              <a:rPr lang="de-CH" sz="2200" dirty="0" err="1"/>
              <a:t>recomendations</a:t>
            </a:r>
            <a:r>
              <a:rPr lang="de-CH" sz="2200" dirty="0"/>
              <a:t> </a:t>
            </a:r>
            <a:r>
              <a:rPr lang="de-CH" sz="2200" dirty="0" err="1"/>
              <a:t>to</a:t>
            </a:r>
            <a:r>
              <a:rPr lang="de-CH" sz="2200" dirty="0"/>
              <a:t> </a:t>
            </a:r>
            <a:r>
              <a:rPr lang="de-CH" sz="2200" dirty="0" err="1"/>
              <a:t>keep</a:t>
            </a:r>
            <a:r>
              <a:rPr lang="de-CH" sz="2200" dirty="0"/>
              <a:t> in </a:t>
            </a:r>
            <a:r>
              <a:rPr lang="de-CH" sz="2200" dirty="0" err="1"/>
              <a:t>mind</a:t>
            </a:r>
            <a:r>
              <a:rPr lang="de-CH" sz="2200" dirty="0"/>
              <a:t> 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8F80D31C-B66D-4957-9291-464B255C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3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799F6-94B5-47C8-AE85-6BD4B1D9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97" y="2775450"/>
            <a:ext cx="3739341" cy="1330839"/>
          </a:xfrm>
        </p:spPr>
        <p:txBody>
          <a:bodyPr>
            <a:normAutofit/>
          </a:bodyPr>
          <a:lstStyle/>
          <a:p>
            <a:pPr algn="ctr"/>
            <a:r>
              <a:rPr lang="de-CH" dirty="0"/>
              <a:t>MBRRACE-UK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A649D-DF44-461E-AEAB-C87D813CC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38" y="72873"/>
            <a:ext cx="6210116" cy="678512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ADE6567-8EAF-4B4F-9347-015D4DA9D144}"/>
              </a:ext>
            </a:extLst>
          </p:cNvPr>
          <p:cNvSpPr/>
          <p:nvPr/>
        </p:nvSpPr>
        <p:spPr>
          <a:xfrm>
            <a:off x="9110171" y="2533134"/>
            <a:ext cx="490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19C0A7-0F53-41D1-BC94-EDD8C1FA20DD}"/>
              </a:ext>
            </a:extLst>
          </p:cNvPr>
          <p:cNvSpPr/>
          <p:nvPr/>
        </p:nvSpPr>
        <p:spPr>
          <a:xfrm>
            <a:off x="9084054" y="3355603"/>
            <a:ext cx="490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DC34174-B3F3-4061-98F3-2CCD8048642E}"/>
              </a:ext>
            </a:extLst>
          </p:cNvPr>
          <p:cNvSpPr/>
          <p:nvPr/>
        </p:nvSpPr>
        <p:spPr>
          <a:xfrm>
            <a:off x="9084053" y="4695567"/>
            <a:ext cx="490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4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931A-B55F-424E-87C2-5BBB488F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19" y="559344"/>
            <a:ext cx="7285679" cy="6211134"/>
          </a:xfrm>
        </p:spPr>
        <p:txBody>
          <a:bodyPr>
            <a:noAutofit/>
          </a:bodyPr>
          <a:lstStyle/>
          <a:p>
            <a:r>
              <a:rPr lang="de-CH" sz="1800" b="1" dirty="0"/>
              <a:t>Patient 1:</a:t>
            </a:r>
          </a:p>
          <a:p>
            <a:pPr lvl="1"/>
            <a:r>
              <a:rPr lang="de-CH" sz="1800" dirty="0"/>
              <a:t>Intrauterine fetal </a:t>
            </a:r>
            <a:r>
              <a:rPr lang="de-CH" sz="1800" dirty="0" err="1"/>
              <a:t>death</a:t>
            </a:r>
            <a:r>
              <a:rPr lang="de-CH" sz="1800" dirty="0"/>
              <a:t> in 32 </a:t>
            </a:r>
            <a:r>
              <a:rPr lang="de-CH" sz="1800" dirty="0" err="1"/>
              <a:t>week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pregancy</a:t>
            </a:r>
            <a:endParaRPr lang="de-CH" sz="1800" dirty="0"/>
          </a:p>
          <a:p>
            <a:pPr lvl="1"/>
            <a:r>
              <a:rPr lang="de-CH" sz="1800" dirty="0" err="1"/>
              <a:t>intrahospital</a:t>
            </a:r>
            <a:r>
              <a:rPr lang="de-CH" sz="1800" dirty="0"/>
              <a:t> </a:t>
            </a:r>
            <a:r>
              <a:rPr lang="de-CH" sz="1800" dirty="0" err="1"/>
              <a:t>rescusitation</a:t>
            </a:r>
            <a:r>
              <a:rPr lang="de-CH" sz="1800" dirty="0"/>
              <a:t> </a:t>
            </a:r>
            <a:r>
              <a:rPr lang="de-CH" sz="1800" dirty="0" err="1"/>
              <a:t>with</a:t>
            </a:r>
            <a:r>
              <a:rPr lang="de-CH" sz="1800" dirty="0"/>
              <a:t> ECLS</a:t>
            </a:r>
          </a:p>
          <a:p>
            <a:pPr lvl="1"/>
            <a:r>
              <a:rPr lang="de-CH" sz="1800" dirty="0" err="1"/>
              <a:t>Septic</a:t>
            </a:r>
            <a:r>
              <a:rPr lang="de-CH" sz="1800" dirty="0"/>
              <a:t> schock, DIC</a:t>
            </a:r>
          </a:p>
          <a:p>
            <a:pPr lvl="1"/>
            <a:r>
              <a:rPr lang="de-CH" sz="1800" dirty="0" err="1"/>
              <a:t>multiorgan</a:t>
            </a:r>
            <a:r>
              <a:rPr lang="de-CH" sz="1800" dirty="0"/>
              <a:t> </a:t>
            </a:r>
            <a:r>
              <a:rPr lang="de-CH" sz="1800" dirty="0" err="1"/>
              <a:t>failure</a:t>
            </a:r>
            <a:r>
              <a:rPr lang="de-CH" sz="1800" dirty="0"/>
              <a:t> and </a:t>
            </a:r>
            <a:r>
              <a:rPr lang="de-CH" sz="1800" dirty="0" err="1"/>
              <a:t>death</a:t>
            </a:r>
            <a:r>
              <a:rPr lang="de-CH" sz="1800" dirty="0"/>
              <a:t> in </a:t>
            </a:r>
            <a:r>
              <a:rPr lang="de-CH" sz="1800" dirty="0" err="1"/>
              <a:t>the</a:t>
            </a:r>
            <a:r>
              <a:rPr lang="de-CH" sz="1800" dirty="0"/>
              <a:t> ICU </a:t>
            </a:r>
            <a:r>
              <a:rPr lang="de-CH" sz="1800" dirty="0" err="1"/>
              <a:t>approx</a:t>
            </a:r>
            <a:r>
              <a:rPr lang="de-CH" sz="1800" dirty="0"/>
              <a:t>. 12h after </a:t>
            </a:r>
            <a:r>
              <a:rPr lang="de-CH" sz="1800" dirty="0" err="1"/>
              <a:t>surgery</a:t>
            </a:r>
            <a:endParaRPr lang="de-CH" sz="1800" dirty="0"/>
          </a:p>
          <a:p>
            <a:r>
              <a:rPr lang="de-CH" sz="1800" b="1" dirty="0"/>
              <a:t>Patient 2:</a:t>
            </a:r>
          </a:p>
          <a:p>
            <a:pPr lvl="1"/>
            <a:r>
              <a:rPr lang="de-CH" sz="1800" dirty="0"/>
              <a:t>37 </a:t>
            </a:r>
            <a:r>
              <a:rPr lang="de-CH" sz="1800" dirty="0" err="1"/>
              <a:t>week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pregnancy</a:t>
            </a:r>
            <a:r>
              <a:rPr lang="de-CH" sz="1800" dirty="0"/>
              <a:t>, on </a:t>
            </a:r>
            <a:r>
              <a:rPr lang="de-CH" sz="1800" dirty="0" err="1"/>
              <a:t>street</a:t>
            </a:r>
            <a:r>
              <a:rPr lang="de-CH" sz="1800" dirty="0"/>
              <a:t> </a:t>
            </a:r>
            <a:r>
              <a:rPr lang="de-CH" sz="1800" dirty="0" err="1"/>
              <a:t>collapse</a:t>
            </a:r>
            <a:r>
              <a:rPr lang="de-CH" sz="1800" dirty="0"/>
              <a:t> </a:t>
            </a:r>
            <a:r>
              <a:rPr lang="de-CH" sz="1800" dirty="0" err="1"/>
              <a:t>with</a:t>
            </a:r>
            <a:r>
              <a:rPr lang="de-CH" sz="1800" dirty="0"/>
              <a:t> immediate CPR, </a:t>
            </a:r>
          </a:p>
          <a:p>
            <a:pPr lvl="1"/>
            <a:r>
              <a:rPr lang="de-CH" sz="1800" dirty="0"/>
              <a:t>CPR </a:t>
            </a:r>
            <a:r>
              <a:rPr lang="de-CH" sz="1800" dirty="0" err="1"/>
              <a:t>during</a:t>
            </a:r>
            <a:r>
              <a:rPr lang="de-CH" sz="1800" dirty="0"/>
              <a:t> </a:t>
            </a:r>
            <a:r>
              <a:rPr lang="de-CH" sz="1800" dirty="0" err="1"/>
              <a:t>ambulance</a:t>
            </a:r>
            <a:r>
              <a:rPr lang="de-CH" sz="1800" dirty="0"/>
              <a:t> </a:t>
            </a:r>
            <a:r>
              <a:rPr lang="de-CH" sz="1800" dirty="0" err="1"/>
              <a:t>transport</a:t>
            </a:r>
            <a:r>
              <a:rPr lang="de-CH" sz="1800" dirty="0"/>
              <a:t>  </a:t>
            </a:r>
          </a:p>
          <a:p>
            <a:pPr lvl="1"/>
            <a:r>
              <a:rPr lang="de-CH" sz="1800" dirty="0"/>
              <a:t>massive </a:t>
            </a:r>
            <a:r>
              <a:rPr lang="de-CH" sz="1800" dirty="0" err="1"/>
              <a:t>pulmonary</a:t>
            </a:r>
            <a:r>
              <a:rPr lang="de-CH" sz="1800" dirty="0"/>
              <a:t> </a:t>
            </a:r>
            <a:r>
              <a:rPr lang="de-CH" sz="1800" dirty="0" err="1"/>
              <a:t>embolism</a:t>
            </a:r>
            <a:endParaRPr lang="de-CH" sz="1800" dirty="0"/>
          </a:p>
          <a:p>
            <a:pPr lvl="1"/>
            <a:r>
              <a:rPr lang="de-CH" sz="1800" dirty="0"/>
              <a:t>ECLS in ER</a:t>
            </a:r>
          </a:p>
          <a:p>
            <a:pPr lvl="1"/>
            <a:r>
              <a:rPr lang="de-CH" sz="1800" dirty="0"/>
              <a:t>Emergency </a:t>
            </a:r>
            <a:r>
              <a:rPr lang="de-CH" sz="1800" dirty="0" err="1"/>
              <a:t>cesaeran</a:t>
            </a:r>
            <a:r>
              <a:rPr lang="de-CH" sz="1800" dirty="0"/>
              <a:t> </a:t>
            </a:r>
            <a:r>
              <a:rPr lang="de-CH" sz="1800" dirty="0" err="1"/>
              <a:t>hysterectomy</a:t>
            </a:r>
            <a:r>
              <a:rPr lang="de-CH" sz="1800" dirty="0"/>
              <a:t> </a:t>
            </a:r>
            <a:r>
              <a:rPr lang="de-CH" sz="1800" dirty="0" err="1"/>
              <a:t>with</a:t>
            </a:r>
            <a:r>
              <a:rPr lang="de-CH" sz="1800" dirty="0"/>
              <a:t> massive diffuse </a:t>
            </a:r>
            <a:r>
              <a:rPr lang="de-CH" sz="1800" dirty="0" err="1"/>
              <a:t>bleeding</a:t>
            </a:r>
            <a:r>
              <a:rPr lang="de-CH" sz="1800" dirty="0"/>
              <a:t> </a:t>
            </a:r>
          </a:p>
          <a:p>
            <a:pPr lvl="1"/>
            <a:r>
              <a:rPr lang="de-CH" sz="1800" dirty="0"/>
              <a:t>massive </a:t>
            </a:r>
            <a:r>
              <a:rPr lang="de-CH" sz="1800" dirty="0" err="1"/>
              <a:t>transfusion</a:t>
            </a:r>
            <a:r>
              <a:rPr lang="de-CH" sz="1800" dirty="0"/>
              <a:t> </a:t>
            </a:r>
            <a:r>
              <a:rPr lang="de-CH" sz="1800" dirty="0" err="1"/>
              <a:t>protocol</a:t>
            </a:r>
            <a:r>
              <a:rPr lang="de-CH" sz="1800" dirty="0"/>
              <a:t> </a:t>
            </a:r>
            <a:r>
              <a:rPr lang="de-CH" sz="1800" dirty="0" err="1"/>
              <a:t>with</a:t>
            </a:r>
            <a:r>
              <a:rPr lang="de-CH" sz="1800" dirty="0"/>
              <a:t> </a:t>
            </a:r>
            <a:r>
              <a:rPr lang="de-CH" sz="1800" dirty="0" err="1"/>
              <a:t>consequent</a:t>
            </a:r>
            <a:r>
              <a:rPr lang="de-CH" sz="1800" dirty="0"/>
              <a:t> </a:t>
            </a:r>
            <a:r>
              <a:rPr lang="de-CH" sz="1800" dirty="0" err="1"/>
              <a:t>death</a:t>
            </a:r>
            <a:r>
              <a:rPr lang="de-CH" sz="1800" dirty="0"/>
              <a:t> in </a:t>
            </a:r>
            <a:r>
              <a:rPr lang="de-CH" sz="1800" dirty="0" err="1"/>
              <a:t>the</a:t>
            </a:r>
            <a:r>
              <a:rPr lang="de-CH" sz="1800" dirty="0"/>
              <a:t> OR</a:t>
            </a:r>
          </a:p>
          <a:p>
            <a:r>
              <a:rPr lang="de-CH" sz="1800" b="1" dirty="0"/>
              <a:t>Patient 3:</a:t>
            </a:r>
          </a:p>
          <a:p>
            <a:pPr lvl="1"/>
            <a:r>
              <a:rPr lang="de-CH" sz="1800" dirty="0" err="1"/>
              <a:t>Amniotic</a:t>
            </a:r>
            <a:r>
              <a:rPr lang="de-CH" sz="1800" dirty="0"/>
              <a:t> fluid </a:t>
            </a:r>
            <a:r>
              <a:rPr lang="de-CH" sz="1800" dirty="0" err="1"/>
              <a:t>embolism</a:t>
            </a:r>
            <a:r>
              <a:rPr lang="de-CH" sz="1800" dirty="0"/>
              <a:t> </a:t>
            </a:r>
            <a:r>
              <a:rPr lang="de-CH" sz="1800" dirty="0" err="1"/>
              <a:t>during</a:t>
            </a:r>
            <a:r>
              <a:rPr lang="de-CH" sz="1800" dirty="0"/>
              <a:t> </a:t>
            </a:r>
            <a:r>
              <a:rPr lang="de-CH" sz="1800" dirty="0" err="1"/>
              <a:t>emergency</a:t>
            </a:r>
            <a:r>
              <a:rPr lang="de-CH" sz="1800" dirty="0"/>
              <a:t>-CS </a:t>
            </a:r>
          </a:p>
          <a:p>
            <a:pPr lvl="1"/>
            <a:r>
              <a:rPr lang="de-CH" sz="1800" dirty="0" err="1"/>
              <a:t>rescucitation</a:t>
            </a:r>
            <a:r>
              <a:rPr lang="de-CH" sz="1800" dirty="0"/>
              <a:t>, </a:t>
            </a:r>
            <a:r>
              <a:rPr lang="de-CH" sz="1800" dirty="0" err="1"/>
              <a:t>hysterectomy</a:t>
            </a:r>
            <a:r>
              <a:rPr lang="de-CH" sz="1800" dirty="0"/>
              <a:t> </a:t>
            </a:r>
          </a:p>
          <a:p>
            <a:pPr lvl="1"/>
            <a:r>
              <a:rPr lang="de-CH" sz="1800" dirty="0"/>
              <a:t>massive </a:t>
            </a:r>
            <a:r>
              <a:rPr lang="de-CH" sz="1800" dirty="0" err="1"/>
              <a:t>transfusion</a:t>
            </a:r>
            <a:r>
              <a:rPr lang="de-CH" sz="1800" dirty="0"/>
              <a:t> </a:t>
            </a:r>
          </a:p>
          <a:p>
            <a:pPr lvl="1"/>
            <a:r>
              <a:rPr lang="de-CH" sz="1800" dirty="0" err="1"/>
              <a:t>stabilization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DIC </a:t>
            </a:r>
          </a:p>
          <a:p>
            <a:pPr lvl="1"/>
            <a:r>
              <a:rPr lang="de-CH" sz="1800" dirty="0" err="1"/>
              <a:t>transfer</a:t>
            </a:r>
            <a:r>
              <a:rPr lang="de-CH" sz="1800" dirty="0"/>
              <a:t> </a:t>
            </a:r>
            <a:r>
              <a:rPr lang="de-CH" sz="1800" dirty="0" err="1"/>
              <a:t>to</a:t>
            </a:r>
            <a:r>
              <a:rPr lang="de-CH" sz="1800" dirty="0"/>
              <a:t> ECMO </a:t>
            </a:r>
          </a:p>
          <a:p>
            <a:pPr lvl="1"/>
            <a:r>
              <a:rPr lang="de-CH" sz="1800" dirty="0" err="1"/>
              <a:t>Ischemic</a:t>
            </a:r>
            <a:r>
              <a:rPr lang="de-CH" sz="1800" dirty="0"/>
              <a:t> </a:t>
            </a:r>
            <a:r>
              <a:rPr lang="de-CH" sz="1800" dirty="0" err="1"/>
              <a:t>braindeath</a:t>
            </a:r>
            <a:r>
              <a:rPr lang="de-CH" sz="1800" dirty="0"/>
              <a:t> after 12 </a:t>
            </a:r>
            <a:r>
              <a:rPr lang="de-CH" sz="1800" dirty="0" err="1"/>
              <a:t>days</a:t>
            </a:r>
            <a:r>
              <a:rPr lang="de-CH" sz="1800" dirty="0"/>
              <a:t> </a:t>
            </a:r>
            <a:r>
              <a:rPr lang="de-CH" sz="1800" dirty="0" err="1"/>
              <a:t>later</a:t>
            </a:r>
            <a:r>
              <a:rPr lang="de-CH" sz="1800" dirty="0"/>
              <a:t> in </a:t>
            </a:r>
            <a:r>
              <a:rPr lang="de-CH" sz="1800" dirty="0" err="1"/>
              <a:t>the</a:t>
            </a:r>
            <a:r>
              <a:rPr lang="de-CH" sz="1800" dirty="0"/>
              <a:t> ICU</a:t>
            </a:r>
          </a:p>
        </p:txBody>
      </p:sp>
      <p:pic>
        <p:nvPicPr>
          <p:cNvPr id="3074" name="Picture 2" descr="Reality Check Images, Stock Photos &amp;amp; Vectors | Shutterstock">
            <a:extLst>
              <a:ext uri="{FF2B5EF4-FFF2-40B4-BE49-F238E27FC236}">
                <a16:creationId xmlns:a16="http://schemas.microsoft.com/office/drawing/2014/main" id="{E909DA7B-1DB1-40B3-A281-E89819E34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" r="-1" b="20737"/>
          <a:stretch/>
        </p:blipFill>
        <p:spPr bwMode="auto">
          <a:xfrm>
            <a:off x="8010419" y="1266319"/>
            <a:ext cx="4014037" cy="43253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7</a:t>
            </a:fld>
            <a:endParaRPr lang="de-CH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73DB8474-A7D1-6446-B8E8-2B673A0E2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9" y="65111"/>
            <a:ext cx="6531243" cy="3037484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214D37-D974-D045-B677-8A1852B63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44" y="3061486"/>
            <a:ext cx="6549365" cy="34638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96364DB-4118-0F40-AAF1-EFDEB567A485}"/>
              </a:ext>
            </a:extLst>
          </p:cNvPr>
          <p:cNvSpPr/>
          <p:nvPr/>
        </p:nvSpPr>
        <p:spPr>
          <a:xfrm>
            <a:off x="2578943" y="36916"/>
            <a:ext cx="1800200" cy="1886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25CF01-02CC-5347-BFE2-6B8BA87782D7}"/>
              </a:ext>
            </a:extLst>
          </p:cNvPr>
          <p:cNvSpPr/>
          <p:nvPr/>
        </p:nvSpPr>
        <p:spPr>
          <a:xfrm>
            <a:off x="6816080" y="2204864"/>
            <a:ext cx="792088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4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E052-48B4-4B77-BE5D-2622DEC1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SARS-CoV-2 </a:t>
            </a:r>
            <a:r>
              <a:rPr lang="de-CH" dirty="0" err="1"/>
              <a:t>originated</a:t>
            </a:r>
            <a:r>
              <a:rPr lang="de-CH" dirty="0"/>
              <a:t> at Wuhan City, Hubei Province, China in </a:t>
            </a:r>
            <a:r>
              <a:rPr lang="de-CH" dirty="0" err="1"/>
              <a:t>early</a:t>
            </a:r>
            <a:r>
              <a:rPr lang="de-CH" dirty="0"/>
              <a:t> </a:t>
            </a:r>
            <a:r>
              <a:rPr lang="de-CH" dirty="0" err="1"/>
              <a:t>December</a:t>
            </a:r>
            <a:r>
              <a:rPr lang="de-CH" dirty="0"/>
              <a:t> 2019…</a:t>
            </a:r>
          </a:p>
        </p:txBody>
      </p:sp>
      <p:pic>
        <p:nvPicPr>
          <p:cNvPr id="4098" name="Picture 2" descr="Map of Hubei, China">
            <a:extLst>
              <a:ext uri="{FF2B5EF4-FFF2-40B4-BE49-F238E27FC236}">
                <a16:creationId xmlns:a16="http://schemas.microsoft.com/office/drawing/2014/main" id="{179F69BD-B0D6-4929-BBBC-997ED85AF3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391569"/>
            <a:ext cx="6191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53EA28-3085-47C1-B911-EC3D00C1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827852"/>
            <a:ext cx="5294716" cy="120229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What Is The Difference Between Real Life And Reel Life. Reality Tv VS Real  Life Tv. Lets Find Out Now 2021">
            <a:extLst>
              <a:ext uri="{FF2B5EF4-FFF2-40B4-BE49-F238E27FC236}">
                <a16:creationId xmlns:a16="http://schemas.microsoft.com/office/drawing/2014/main" id="{1912D6F7-F4AD-447A-8641-16ABDE163B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b="3412"/>
          <a:stretch/>
        </p:blipFill>
        <p:spPr bwMode="auto">
          <a:xfrm>
            <a:off x="6253817" y="1940134"/>
            <a:ext cx="5294715" cy="29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71604-20F2-4AB3-B88A-0B445A92EEB7}"/>
              </a:ext>
            </a:extLst>
          </p:cNvPr>
          <p:cNvSpPr txBox="1"/>
          <p:nvPr/>
        </p:nvSpPr>
        <p:spPr>
          <a:xfrm>
            <a:off x="2937719" y="6008605"/>
            <a:ext cx="628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Hou L. </a:t>
            </a:r>
            <a:r>
              <a:rPr lang="de-CH" i="1" dirty="0"/>
              <a:t>et al</a:t>
            </a:r>
            <a:r>
              <a:rPr lang="de-CH" dirty="0"/>
              <a:t>., </a:t>
            </a:r>
            <a:r>
              <a:rPr lang="de-CH" dirty="0" err="1"/>
              <a:t>Heart&amp;Lung</a:t>
            </a:r>
            <a:r>
              <a:rPr lang="de-CH" dirty="0"/>
              <a:t> 2021, DOI:10.1016/j.hrtlng.2020.08015</a:t>
            </a:r>
          </a:p>
        </p:txBody>
      </p:sp>
    </p:spTree>
    <p:extLst>
      <p:ext uri="{BB962C8B-B14F-4D97-AF65-F5344CB8AC3E}">
        <p14:creationId xmlns:p14="http://schemas.microsoft.com/office/powerpoint/2010/main" val="235766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1236</Words>
  <Application>Microsoft Office PowerPoint</Application>
  <PresentationFormat>Breitbild</PresentationFormat>
  <Paragraphs>195</Paragraphs>
  <Slides>37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My disclosures regarding ECMO</vt:lpstr>
      <vt:lpstr>Agenda</vt:lpstr>
      <vt:lpstr>MBRRACE-UK 2020</vt:lpstr>
      <vt:lpstr>PowerPoint-Präsentation</vt:lpstr>
      <vt:lpstr>PowerPoint-Präsentation</vt:lpstr>
      <vt:lpstr>SARS-CoV-2 originated at Wuhan City, Hubei Province, China in early December 2019…</vt:lpstr>
      <vt:lpstr>PowerPoint-Präsentation</vt:lpstr>
      <vt:lpstr>PowerPoint-Präsentation</vt:lpstr>
      <vt:lpstr>PowerPoint-Präsentation</vt:lpstr>
      <vt:lpstr>PowerPoint-Präsentation</vt:lpstr>
      <vt:lpstr>To review the literature…</vt:lpstr>
      <vt:lpstr>PowerPoint-Präsentation</vt:lpstr>
      <vt:lpstr>PowerPoint-Präsentation</vt:lpstr>
      <vt:lpstr>International Extracorporeal Life Support Organization (ELSO) cohort analysis  N=280 from 1997-2017  Overall maternal survival was 70%  No mortality difference between VV and VA-ECMO,   no mortality difference between pulmonary or cardiac indications  Increased survival after 2010 </vt:lpstr>
      <vt:lpstr>PowerPoint-Präsentation</vt:lpstr>
      <vt:lpstr>ECMO-related complications:  33% with major bleeding Pulmonary embolism limb ischemia</vt:lpstr>
      <vt:lpstr>Finally the meta-regression analysis</vt:lpstr>
      <vt:lpstr>PowerPoint-Präsentation</vt:lpstr>
      <vt:lpstr>Pooled prevalance of maternal survival: 77.2%</vt:lpstr>
      <vt:lpstr>Pooled prevalence of bleeding complications 38%</vt:lpstr>
      <vt:lpstr>Pooled prevalence of fetal survival rate: 69.1%</vt:lpstr>
      <vt:lpstr>Meanwhile the Delta variant arrived also in Switzerland the ICU-median with SARS-CoV-2 is 57 years old </vt:lpstr>
      <vt:lpstr>Highly informal Email and Whatsapp  CH-survey  (Tanks to the respondents!)</vt:lpstr>
      <vt:lpstr>PowerPoint-Präsentation</vt:lpstr>
      <vt:lpstr>UK Obstetric Surveillance System (UKOSS)</vt:lpstr>
      <vt:lpstr>Washington State, USA</vt:lpstr>
      <vt:lpstr>UCLA, CA, USA Case series of 2 parturients on ECMO early 2020</vt:lpstr>
      <vt:lpstr>Meanwhile a snapshot in France</vt:lpstr>
      <vt:lpstr>PowerPoint-Präsentation</vt:lpstr>
      <vt:lpstr>PowerPoint-Präsentation</vt:lpstr>
      <vt:lpstr>Lessons learned and recommendations to keep in mind </vt:lpstr>
      <vt:lpstr>PowerPoint-Präsentation</vt:lpstr>
      <vt:lpstr>Lessons learned and recommendations to keep in mind </vt:lpstr>
      <vt:lpstr>Thank’s for listening</vt:lpstr>
      <vt:lpstr>PowerPoint-Präsentation</vt:lpstr>
    </vt:vector>
  </TitlesOfParts>
  <Company>Insel Gruppe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Vogt, Andreas</dc:creator>
  <cp:lastModifiedBy>Adrian König</cp:lastModifiedBy>
  <cp:revision>51</cp:revision>
  <cp:lastPrinted>2021-10-25T08:52:06Z</cp:lastPrinted>
  <dcterms:created xsi:type="dcterms:W3CDTF">2019-01-29T13:48:27Z</dcterms:created>
  <dcterms:modified xsi:type="dcterms:W3CDTF">2022-12-13T10:35:45Z</dcterms:modified>
</cp:coreProperties>
</file>